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280" r:id="rId3"/>
    <p:sldId id="297" r:id="rId4"/>
    <p:sldId id="293" r:id="rId5"/>
    <p:sldId id="285" r:id="rId6"/>
    <p:sldId id="286" r:id="rId7"/>
    <p:sldId id="288" r:id="rId8"/>
    <p:sldId id="291" r:id="rId9"/>
    <p:sldId id="299" r:id="rId10"/>
    <p:sldId id="292" r:id="rId11"/>
    <p:sldId id="284" r:id="rId12"/>
  </p:sldIdLst>
  <p:sldSz cx="9144000" cy="6858000" type="screen4x3"/>
  <p:notesSz cx="6797675" cy="9926638"/>
  <p:defaultTextStyle>
    <a:defPPr>
      <a:defRPr lang="en-GB"/>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D4D4D"/>
    <a:srgbClr val="B92D14"/>
    <a:srgbClr val="35759D"/>
    <a:srgbClr val="35B19D"/>
    <a:srgbClr val="E8E8E8"/>
    <a:srgbClr val="4B9600"/>
    <a:srgbClr val="366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6" autoAdjust="0"/>
    <p:restoredTop sz="95596" autoAdjust="0"/>
  </p:normalViewPr>
  <p:slideViewPr>
    <p:cSldViewPr>
      <p:cViewPr varScale="1">
        <p:scale>
          <a:sx n="110" d="100"/>
          <a:sy n="110" d="100"/>
        </p:scale>
        <p:origin x="1824" y="12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solidFill>
          <a:srgbClr val="FFFF00"/>
        </a:solidFill>
      </dgm:spPr>
      <dgm:t>
        <a:bodyPr/>
        <a:lstStyle/>
        <a:p>
          <a:r>
            <a:rPr lang="en-GB" sz="900" b="1">
              <a:solidFill>
                <a:sysClr val="windowText" lastClr="000000"/>
              </a:solidFill>
            </a:rPr>
            <a:t>To continue to maintain and continue to build on teaching and Learning outcomes </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noFill/>
      </dgm:spPr>
      <dgm:t>
        <a:bodyPr/>
        <a:lstStyle/>
        <a:p>
          <a:endParaRPr lang="en-GB"/>
        </a:p>
      </dgm:t>
    </dgm:pt>
    <dgm:pt modelId="{CCB68D6C-A305-4D09-8201-18DC13516174}">
      <dgm:prSet phldrT="[Text]" custT="1"/>
      <dgm:spPr>
        <a:solidFill>
          <a:srgbClr val="FFFF00"/>
        </a:solidFill>
      </dgm:spPr>
      <dgm:t>
        <a:bodyPr/>
        <a:lstStyle/>
        <a:p>
          <a:r>
            <a:rPr lang="en-GB" sz="900" b="1">
              <a:solidFill>
                <a:sysClr val="windowText" lastClr="000000"/>
              </a:solidFill>
            </a:rPr>
            <a:t>To continue to diminish the gap of all vulnerable groups including the lowest 20% of learners</a:t>
          </a:r>
          <a:endParaRPr lang="en-GB" sz="900">
            <a:solidFill>
              <a:sysClr val="windowText" lastClr="000000"/>
            </a:solidFill>
          </a:endParaRP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dgm:t>
        <a:bodyPr/>
        <a:lstStyle/>
        <a:p>
          <a:endParaRPr lang="en-GB"/>
        </a:p>
      </dgm:t>
    </dgm:pt>
    <dgm:pt modelId="{57113505-A363-40A2-8C7A-816959787560}">
      <dgm:prSet phldrT="[Text]" custT="1"/>
      <dgm:spPr>
        <a:solidFill>
          <a:srgbClr val="FFFF00"/>
        </a:solidFill>
      </dgm:spPr>
      <dgm:t>
        <a:bodyPr/>
        <a:lstStyle/>
        <a:p>
          <a:r>
            <a:rPr lang="en-GB" sz="900" b="1">
              <a:solidFill>
                <a:sysClr val="windowText" lastClr="000000"/>
              </a:solidFill>
            </a:rPr>
            <a:t>To continue to embed standards in Reading, Writing and Maths</a:t>
          </a:r>
        </a:p>
        <a:p>
          <a:r>
            <a:rPr lang="en-GB" sz="900" b="1">
              <a:solidFill>
                <a:sysClr val="windowText" lastClr="000000"/>
              </a:solidFill>
            </a:rPr>
            <a:t>To continue to use opportunities of NTP and SLT</a:t>
          </a:r>
          <a:endParaRPr lang="en-GB" sz="900">
            <a:solidFill>
              <a:sysClr val="windowText" lastClr="000000"/>
            </a:solidFill>
          </a:endParaRP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dgm:t>
        <a:bodyPr/>
        <a:lstStyle/>
        <a:p>
          <a:endParaRPr lang="en-GB"/>
        </a:p>
      </dgm:t>
    </dgm:pt>
    <dgm:pt modelId="{229957EA-9C0A-41CF-92A3-B52125D638EF}">
      <dgm:prSet phldrT="[Text]" custT="1"/>
      <dgm:spPr>
        <a:solidFill>
          <a:srgbClr val="FFFF00"/>
        </a:solidFill>
      </dgm:spPr>
      <dgm:t>
        <a:bodyPr/>
        <a:lstStyle/>
        <a:p>
          <a:r>
            <a:rPr lang="en-GB" sz="900" b="1">
              <a:solidFill>
                <a:sysClr val="windowText" lastClr="000000"/>
              </a:solidFill>
            </a:rPr>
            <a:t>To continue with marking and feedback to challenge children and address misconceptions,</a:t>
          </a:r>
        </a:p>
        <a:p>
          <a:r>
            <a:rPr lang="en-GB" sz="900" b="1">
              <a:solidFill>
                <a:sysClr val="windowText" lastClr="000000"/>
              </a:solidFill>
            </a:rPr>
            <a:t>To work towrads IT QM </a:t>
          </a:r>
          <a:endParaRPr lang="en-GB" sz="900">
            <a:solidFill>
              <a:sysClr val="windowText" lastClr="000000"/>
            </a:solidFill>
          </a:endParaRP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dgm:t>
        <a:bodyPr/>
        <a:lstStyle/>
        <a:p>
          <a:endParaRPr lang="en-GB"/>
        </a:p>
      </dgm:t>
    </dgm:pt>
    <dgm:pt modelId="{DFE32832-7FF4-4DE3-A110-B1D308082BBB}">
      <dgm:prSet phldrT="[Text]" custT="1"/>
      <dgm:spPr>
        <a:solidFill>
          <a:srgbClr val="FFFF00"/>
        </a:solidFill>
      </dgm:spPr>
      <dgm:t>
        <a:bodyPr/>
        <a:lstStyle/>
        <a:p>
          <a:r>
            <a:rPr lang="en-GB" sz="900" b="1">
              <a:solidFill>
                <a:sysClr val="windowText" lastClr="000000"/>
              </a:solidFill>
            </a:rPr>
            <a:t>To continue to monitor use of Pupil Premium funding and ensure progress and attainment of vulnerable groups (FSM, FSM6, CLA, SC, )</a:t>
          </a:r>
          <a:endParaRPr lang="en-GB" sz="900">
            <a:solidFill>
              <a:sysClr val="windowText" lastClr="000000"/>
            </a:solidFill>
          </a:endParaRPr>
        </a:p>
      </dgm:t>
    </dgm:pt>
    <dgm:pt modelId="{663464D8-702D-4AB1-81DA-B5042178588A}" type="parTrans" cxnId="{77CD28C8-B04C-4306-99BF-259FE4CE98BB}">
      <dgm:prSet/>
      <dgm:spPr/>
      <dgm:t>
        <a:bodyPr/>
        <a:lstStyle/>
        <a:p>
          <a:endParaRPr lang="en-GB"/>
        </a:p>
      </dgm:t>
    </dgm:pt>
    <dgm:pt modelId="{D58BFE48-71A3-423D-BFA6-E58B5586ACB8}" type="sibTrans" cxnId="{77CD28C8-B04C-4306-99BF-259FE4CE98BB}">
      <dgm:prSet/>
      <dgm:spPr/>
      <dgm:t>
        <a:bodyPr/>
        <a:lstStyle/>
        <a:p>
          <a:endParaRPr lang="en-GB"/>
        </a:p>
      </dgm:t>
    </dgm:pt>
    <dgm:pt modelId="{DB730EF7-5294-47B9-9DF9-88F96AF85202}">
      <dgm:prSet custT="1"/>
      <dgm:spPr>
        <a:solidFill>
          <a:srgbClr val="FFFF00"/>
        </a:solidFill>
      </dgm:spPr>
      <dgm:t>
        <a:bodyPr/>
        <a:lstStyle/>
        <a:p>
          <a:r>
            <a:rPr lang="en-GB" sz="900" b="1">
              <a:solidFill>
                <a:sysClr val="windowText" lastClr="000000"/>
              </a:solidFill>
            </a:rPr>
            <a:t>To continue to promote reading across school, maintain a rigorous approach to teaching it and link with phonics (Early years reading), ensure EEF support for reading tips is given to parents at the start of the academic term</a:t>
          </a:r>
          <a:endParaRPr lang="en-GB" sz="900">
            <a:solidFill>
              <a:sysClr val="windowText" lastClr="000000"/>
            </a:solidFill>
          </a:endParaRP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dgm:t>
        <a:bodyPr/>
        <a:lstStyle/>
        <a:p>
          <a:endParaRPr lang="en-GB"/>
        </a:p>
      </dgm:t>
    </dgm:pt>
    <dgm:pt modelId="{A674F36B-0EE6-420C-8A28-3FF38DF133C3}">
      <dgm:prSet/>
      <dgm:spPr>
        <a:solidFill>
          <a:srgbClr val="FFFF00"/>
        </a:solidFill>
      </dgm:spPr>
      <dgm:t>
        <a:bodyPr/>
        <a:lstStyle/>
        <a:p>
          <a:r>
            <a:rPr lang="en-GB" b="1">
              <a:solidFill>
                <a:sysClr val="windowText" lastClr="000000"/>
              </a:solidFill>
            </a:rPr>
            <a:t>Current Priorities 2023-24</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dgm:t>
        <a:bodyPr/>
        <a:lstStyle/>
        <a:p>
          <a:endParaRPr lang="en-GB"/>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7" custScaleX="142988" custRadScaleRad="99517">
        <dgm:presLayoutVars>
          <dgm:bulletEnabled val="1"/>
        </dgm:presLayoutVars>
      </dgm:prSet>
      <dgm:spPr/>
      <dgm:t>
        <a:bodyPr/>
        <a:lstStyle/>
        <a:p>
          <a:endParaRPr lang="en-GB"/>
        </a:p>
      </dgm:t>
    </dgm:pt>
    <dgm:pt modelId="{F80F41AE-8A1F-4CC5-A8BB-D54FE29EED7F}" type="pres">
      <dgm:prSet presAssocID="{8A2D9DA3-426E-4FE8-ACA2-E9CAD5DA8FFB}" presName="sibTrans" presStyleLbl="sibTrans2D1" presStyleIdx="0" presStyleCnt="7" custFlipHor="0" custScaleX="245789" custLinFactX="-700000" custLinFactY="-200000" custLinFactNeighborX="-749071" custLinFactNeighborY="-255888"/>
      <dgm:spPr/>
      <dgm:t>
        <a:bodyPr/>
        <a:lstStyle/>
        <a:p>
          <a:endParaRPr lang="en-GB"/>
        </a:p>
      </dgm:t>
    </dgm:pt>
    <dgm:pt modelId="{97603001-8B50-4702-B1C9-75B286456583}" type="pres">
      <dgm:prSet presAssocID="{8A2D9DA3-426E-4FE8-ACA2-E9CAD5DA8FFB}" presName="connectorText" presStyleLbl="sibTrans2D1" presStyleIdx="0" presStyleCnt="7"/>
      <dgm:spPr/>
      <dgm:t>
        <a:bodyPr/>
        <a:lstStyle/>
        <a:p>
          <a:endParaRPr lang="en-GB"/>
        </a:p>
      </dgm:t>
    </dgm:pt>
    <dgm:pt modelId="{C54F293B-54E4-440D-96A0-D28783B86F94}" type="pres">
      <dgm:prSet presAssocID="{DB730EF7-5294-47B9-9DF9-88F96AF85202}" presName="node" presStyleLbl="node1" presStyleIdx="1" presStyleCnt="7" custScaleX="206411" custScaleY="142827" custRadScaleRad="109166" custRadScaleInc="38780">
        <dgm:presLayoutVars>
          <dgm:bulletEnabled val="1"/>
        </dgm:presLayoutVars>
      </dgm:prSet>
      <dgm:spPr/>
      <dgm:t>
        <a:bodyPr/>
        <a:lstStyle/>
        <a:p>
          <a:endParaRPr lang="en-GB"/>
        </a:p>
      </dgm:t>
    </dgm:pt>
    <dgm:pt modelId="{29E7A798-853F-4776-9256-4824A9CB1E44}" type="pres">
      <dgm:prSet presAssocID="{E8A8DC78-5BC9-4333-A558-563A8D206976}" presName="sibTrans" presStyleLbl="sibTrans2D1" presStyleIdx="1" presStyleCnt="7" custAng="11292623"/>
      <dgm:spPr/>
      <dgm:t>
        <a:bodyPr/>
        <a:lstStyle/>
        <a:p>
          <a:endParaRPr lang="en-GB"/>
        </a:p>
      </dgm:t>
    </dgm:pt>
    <dgm:pt modelId="{3B2D8B90-E598-4AE8-983D-800D77A9646F}" type="pres">
      <dgm:prSet presAssocID="{E8A8DC78-5BC9-4333-A558-563A8D206976}" presName="connectorText" presStyleLbl="sibTrans2D1" presStyleIdx="1" presStyleCnt="7"/>
      <dgm:spPr/>
      <dgm:t>
        <a:bodyPr/>
        <a:lstStyle/>
        <a:p>
          <a:endParaRPr lang="en-GB"/>
        </a:p>
      </dgm:t>
    </dgm:pt>
    <dgm:pt modelId="{F7A52A2D-9A03-4BDD-8B36-E64AABF318DB}" type="pres">
      <dgm:prSet presAssocID="{A674F36B-0EE6-420C-8A28-3FF38DF133C3}" presName="node" presStyleLbl="node1" presStyleIdx="2" presStyleCnt="7" custRadScaleRad="5851" custRadScaleInc="-427260">
        <dgm:presLayoutVars>
          <dgm:bulletEnabled val="1"/>
        </dgm:presLayoutVars>
      </dgm:prSet>
      <dgm:spPr/>
      <dgm:t>
        <a:bodyPr/>
        <a:lstStyle/>
        <a:p>
          <a:endParaRPr lang="en-GB"/>
        </a:p>
      </dgm:t>
    </dgm:pt>
    <dgm:pt modelId="{6F54AA0C-F12A-46FB-84BD-923B0ABF16FC}" type="pres">
      <dgm:prSet presAssocID="{0B241B94-72FF-4406-8504-08A4FFE5EAAB}" presName="sibTrans" presStyleLbl="sibTrans2D1" presStyleIdx="2" presStyleCnt="7" custScaleX="128885"/>
      <dgm:spPr/>
      <dgm:t>
        <a:bodyPr/>
        <a:lstStyle/>
        <a:p>
          <a:endParaRPr lang="en-GB"/>
        </a:p>
      </dgm:t>
    </dgm:pt>
    <dgm:pt modelId="{E0F050D5-5FFD-47C9-91AD-6EAF628C0BB7}" type="pres">
      <dgm:prSet presAssocID="{0B241B94-72FF-4406-8504-08A4FFE5EAAB}" presName="connectorText" presStyleLbl="sibTrans2D1" presStyleIdx="2" presStyleCnt="7"/>
      <dgm:spPr/>
      <dgm:t>
        <a:bodyPr/>
        <a:lstStyle/>
        <a:p>
          <a:endParaRPr lang="en-GB"/>
        </a:p>
      </dgm:t>
    </dgm:pt>
    <dgm:pt modelId="{DE6FD2D8-8D04-44F9-A65F-3B26A0E6A9E1}" type="pres">
      <dgm:prSet presAssocID="{CCB68D6C-A305-4D09-8201-18DC13516174}" presName="node" presStyleLbl="node1" presStyleIdx="3" presStyleCnt="7" custScaleX="165556" custScaleY="103980" custRadScaleRad="96412" custRadScaleInc="-158699">
        <dgm:presLayoutVars>
          <dgm:bulletEnabled val="1"/>
        </dgm:presLayoutVars>
      </dgm:prSet>
      <dgm:spPr/>
      <dgm:t>
        <a:bodyPr/>
        <a:lstStyle/>
        <a:p>
          <a:endParaRPr lang="en-GB"/>
        </a:p>
      </dgm:t>
    </dgm:pt>
    <dgm:pt modelId="{C248A41E-D3D3-4E0A-82A8-CF2BE8AF61C2}" type="pres">
      <dgm:prSet presAssocID="{2F315333-9332-43A2-A327-C1C2FF8BDEF9}" presName="sibTrans" presStyleLbl="sibTrans2D1" presStyleIdx="3" presStyleCnt="7" custAng="17822320" custScaleX="214472" custLinFactX="-200000" custLinFactY="-13482" custLinFactNeighborX="-246713" custLinFactNeighborY="-100000"/>
      <dgm:spPr/>
      <dgm:t>
        <a:bodyPr/>
        <a:lstStyle/>
        <a:p>
          <a:endParaRPr lang="en-GB"/>
        </a:p>
      </dgm:t>
    </dgm:pt>
    <dgm:pt modelId="{78AB1053-DD77-406D-A7BD-3B00BB90690D}" type="pres">
      <dgm:prSet presAssocID="{2F315333-9332-43A2-A327-C1C2FF8BDEF9}" presName="connectorText" presStyleLbl="sibTrans2D1" presStyleIdx="3" presStyleCnt="7"/>
      <dgm:spPr/>
      <dgm:t>
        <a:bodyPr/>
        <a:lstStyle/>
        <a:p>
          <a:endParaRPr lang="en-GB"/>
        </a:p>
      </dgm:t>
    </dgm:pt>
    <dgm:pt modelId="{17080E01-E85A-442D-9E63-C7449BA34FCC}" type="pres">
      <dgm:prSet presAssocID="{57113505-A363-40A2-8C7A-816959787560}" presName="node" presStyleLbl="node1" presStyleIdx="4" presStyleCnt="7" custScaleX="151564" custRadScaleRad="83452" custRadScaleInc="-100473">
        <dgm:presLayoutVars>
          <dgm:bulletEnabled val="1"/>
        </dgm:presLayoutVars>
      </dgm:prSet>
      <dgm:spPr/>
      <dgm:t>
        <a:bodyPr/>
        <a:lstStyle/>
        <a:p>
          <a:endParaRPr lang="en-GB"/>
        </a:p>
      </dgm:t>
    </dgm:pt>
    <dgm:pt modelId="{D92B2C50-82BB-4084-9800-34379F2C0F32}" type="pres">
      <dgm:prSet presAssocID="{42E7EA44-A0CB-4AEB-ADE9-7EDB12B86A37}" presName="sibTrans" presStyleLbl="sibTrans2D1" presStyleIdx="4" presStyleCnt="7" custScaleX="98720" custScaleY="118708" custLinFactY="-200000" custLinFactNeighborX="21836" custLinFactNeighborY="-257714"/>
      <dgm:spPr/>
      <dgm:t>
        <a:bodyPr/>
        <a:lstStyle/>
        <a:p>
          <a:endParaRPr lang="en-GB"/>
        </a:p>
      </dgm:t>
    </dgm:pt>
    <dgm:pt modelId="{7C531741-DCC9-486B-94FA-E951FD1E369D}" type="pres">
      <dgm:prSet presAssocID="{42E7EA44-A0CB-4AEB-ADE9-7EDB12B86A37}" presName="connectorText" presStyleLbl="sibTrans2D1" presStyleIdx="4" presStyleCnt="7"/>
      <dgm:spPr/>
      <dgm:t>
        <a:bodyPr/>
        <a:lstStyle/>
        <a:p>
          <a:endParaRPr lang="en-GB"/>
        </a:p>
      </dgm:t>
    </dgm:pt>
    <dgm:pt modelId="{4F932D5F-517E-47CB-9323-DC4F865FDA4A}" type="pres">
      <dgm:prSet presAssocID="{229957EA-9C0A-41CF-92A3-B52125D638EF}" presName="node" presStyleLbl="node1" presStyleIdx="5" presStyleCnt="7" custScaleX="166726">
        <dgm:presLayoutVars>
          <dgm:bulletEnabled val="1"/>
        </dgm:presLayoutVars>
      </dgm:prSet>
      <dgm:spPr/>
      <dgm:t>
        <a:bodyPr/>
        <a:lstStyle/>
        <a:p>
          <a:endParaRPr lang="en-GB"/>
        </a:p>
      </dgm:t>
    </dgm:pt>
    <dgm:pt modelId="{5708E216-B964-4A32-8513-4435E3EF8DF2}" type="pres">
      <dgm:prSet presAssocID="{FEADD402-D5D2-4446-8BDE-62F5E54FA77C}" presName="sibTrans" presStyleLbl="sibTrans2D1" presStyleIdx="5" presStyleCnt="7" custAng="16076026" custFlipVert="1" custScaleX="165306" custScaleY="106560" custLinFactX="100000" custLinFactY="43745" custLinFactNeighborX="169595" custLinFactNeighborY="100000"/>
      <dgm:spPr/>
      <dgm:t>
        <a:bodyPr/>
        <a:lstStyle/>
        <a:p>
          <a:endParaRPr lang="en-GB"/>
        </a:p>
      </dgm:t>
    </dgm:pt>
    <dgm:pt modelId="{CED6EF45-DF6B-4265-8723-25108AC313FD}" type="pres">
      <dgm:prSet presAssocID="{FEADD402-D5D2-4446-8BDE-62F5E54FA77C}" presName="connectorText" presStyleLbl="sibTrans2D1" presStyleIdx="5" presStyleCnt="7"/>
      <dgm:spPr/>
      <dgm:t>
        <a:bodyPr/>
        <a:lstStyle/>
        <a:p>
          <a:endParaRPr lang="en-GB"/>
        </a:p>
      </dgm:t>
    </dgm:pt>
    <dgm:pt modelId="{2454ED42-542C-4173-B933-0C040287ED79}" type="pres">
      <dgm:prSet presAssocID="{DFE32832-7FF4-4DE3-A110-B1D308082BBB}" presName="node" presStyleLbl="node1" presStyleIdx="6" presStyleCnt="7" custScaleX="182096" custRadScaleRad="103256" custRadScaleInc="-4107">
        <dgm:presLayoutVars>
          <dgm:bulletEnabled val="1"/>
        </dgm:presLayoutVars>
      </dgm:prSet>
      <dgm:spPr/>
      <dgm:t>
        <a:bodyPr/>
        <a:lstStyle/>
        <a:p>
          <a:endParaRPr lang="en-GB"/>
        </a:p>
      </dgm:t>
    </dgm:pt>
    <dgm:pt modelId="{39808C08-BF8D-48FA-B3C9-B51C1DC5C218}" type="pres">
      <dgm:prSet presAssocID="{D58BFE48-71A3-423D-BFA6-E58B5586ACB8}" presName="sibTrans" presStyleLbl="sibTrans2D1" presStyleIdx="6" presStyleCnt="7" custAng="17742857" custScaleX="343652" custScaleY="107383" custLinFactX="500000" custLinFactY="45578" custLinFactNeighborX="578843" custLinFactNeighborY="100000"/>
      <dgm:spPr/>
      <dgm:t>
        <a:bodyPr/>
        <a:lstStyle/>
        <a:p>
          <a:endParaRPr lang="en-GB"/>
        </a:p>
      </dgm:t>
    </dgm:pt>
    <dgm:pt modelId="{1739F0D4-504C-475D-A79A-D68A89192DAF}" type="pres">
      <dgm:prSet presAssocID="{D58BFE48-71A3-423D-BFA6-E58B5586ACB8}" presName="connectorText" presStyleLbl="sibTrans2D1" presStyleIdx="6" presStyleCnt="7"/>
      <dgm:spPr/>
      <dgm:t>
        <a:bodyPr/>
        <a:lstStyle/>
        <a:p>
          <a:endParaRPr lang="en-GB"/>
        </a:p>
      </dgm:t>
    </dgm:pt>
  </dgm:ptLst>
  <dgm:cxnLst>
    <dgm:cxn modelId="{8A236266-219E-4626-9CF5-AB1A66D953C3}" type="presOf" srcId="{57113505-A363-40A2-8C7A-816959787560}" destId="{17080E01-E85A-442D-9E63-C7449BA34FCC}" srcOrd="0" destOrd="0" presId="urn:microsoft.com/office/officeart/2005/8/layout/cycle2"/>
    <dgm:cxn modelId="{25648599-1D2B-4DBF-A17E-D52B27451D7C}" srcId="{DCE2BF11-3CE5-444E-81B0-8513F3DA5C9A}" destId="{57113505-A363-40A2-8C7A-816959787560}" srcOrd="4" destOrd="0" parTransId="{BD8F733D-CE98-4F98-9E01-D634EE2E0FF1}" sibTransId="{42E7EA44-A0CB-4AEB-ADE9-7EDB12B86A37}"/>
    <dgm:cxn modelId="{6C889661-1F8A-48A5-BFDE-E82AE9341D7B}" type="presOf" srcId="{D58BFE48-71A3-423D-BFA6-E58B5586ACB8}" destId="{39808C08-BF8D-48FA-B3C9-B51C1DC5C218}"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C505BAF3-FB41-44F0-813D-65C55BF2636A}" type="presOf" srcId="{8A2D9DA3-426E-4FE8-ACA2-E9CAD5DA8FFB}" destId="{97603001-8B50-4702-B1C9-75B286456583}" srcOrd="1" destOrd="0" presId="urn:microsoft.com/office/officeart/2005/8/layout/cycle2"/>
    <dgm:cxn modelId="{C730F130-06F5-43D3-8F82-2A27F69BEF49}" type="presOf" srcId="{A674F36B-0EE6-420C-8A28-3FF38DF133C3}" destId="{F7A52A2D-9A03-4BDD-8B36-E64AABF318DB}" srcOrd="0" destOrd="0" presId="urn:microsoft.com/office/officeart/2005/8/layout/cycle2"/>
    <dgm:cxn modelId="{1B42F591-B5E5-40CF-A4B7-E15A0B0495A2}" type="presOf" srcId="{FEADD402-D5D2-4446-8BDE-62F5E54FA77C}" destId="{5708E216-B964-4A32-8513-4435E3EF8DF2}" srcOrd="0" destOrd="0" presId="urn:microsoft.com/office/officeart/2005/8/layout/cycle2"/>
    <dgm:cxn modelId="{FBAA27AE-BAD3-41F6-94D5-1290D82DB107}" type="presOf" srcId="{D58BFE48-71A3-423D-BFA6-E58B5586ACB8}" destId="{1739F0D4-504C-475D-A79A-D68A89192DAF}" srcOrd="1" destOrd="0" presId="urn:microsoft.com/office/officeart/2005/8/layout/cycle2"/>
    <dgm:cxn modelId="{74583534-668C-4840-ABD8-E4C5BCBB8BDF}" type="presOf" srcId="{89F9E857-8B01-4C33-A35E-708D45105A91}" destId="{861FBC33-8AFD-4DC6-A134-C7F30D734390}" srcOrd="0" destOrd="0" presId="urn:microsoft.com/office/officeart/2005/8/layout/cycle2"/>
    <dgm:cxn modelId="{3A7EDB46-BEFB-4207-B538-739C08651D3F}" type="presOf" srcId="{229957EA-9C0A-41CF-92A3-B52125D638EF}" destId="{4F932D5F-517E-47CB-9323-DC4F865FDA4A}" srcOrd="0" destOrd="0" presId="urn:microsoft.com/office/officeart/2005/8/layout/cycle2"/>
    <dgm:cxn modelId="{13C4BBEA-95C9-42DD-9E54-E9897B1198D4}" type="presOf" srcId="{CCB68D6C-A305-4D09-8201-18DC13516174}" destId="{DE6FD2D8-8D04-44F9-A65F-3B26A0E6A9E1}" srcOrd="0" destOrd="0" presId="urn:microsoft.com/office/officeart/2005/8/layout/cycle2"/>
    <dgm:cxn modelId="{2D15B00E-44CA-4DB1-B5AB-73A706022796}" type="presOf" srcId="{DCE2BF11-3CE5-444E-81B0-8513F3DA5C9A}" destId="{4362858D-3C2E-4DE0-8032-60DDE71353F9}" srcOrd="0" destOrd="0" presId="urn:microsoft.com/office/officeart/2005/8/layout/cycle2"/>
    <dgm:cxn modelId="{B509591C-6D3F-411A-87E5-62535F497899}" type="presOf" srcId="{0B241B94-72FF-4406-8504-08A4FFE5EAAB}" destId="{E0F050D5-5FFD-47C9-91AD-6EAF628C0BB7}" srcOrd="1" destOrd="0" presId="urn:microsoft.com/office/officeart/2005/8/layout/cycle2"/>
    <dgm:cxn modelId="{2ED24250-F36A-4BB5-A702-399B89212B1F}" type="presOf" srcId="{8A2D9DA3-426E-4FE8-ACA2-E9CAD5DA8FFB}" destId="{F80F41AE-8A1F-4CC5-A8BB-D54FE29EED7F}" srcOrd="0" destOrd="0" presId="urn:microsoft.com/office/officeart/2005/8/layout/cycle2"/>
    <dgm:cxn modelId="{A1D4BFF4-CAE1-499A-9DD4-F17BE784E5B3}" type="presOf" srcId="{DB730EF7-5294-47B9-9DF9-88F96AF85202}" destId="{C54F293B-54E4-440D-96A0-D28783B86F94}" srcOrd="0"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3F620C80-1F66-4315-8822-6C0811B1C242}" type="presOf" srcId="{FEADD402-D5D2-4446-8BDE-62F5E54FA77C}" destId="{CED6EF45-DF6B-4265-8723-25108AC313FD}" srcOrd="1" destOrd="0" presId="urn:microsoft.com/office/officeart/2005/8/layout/cycle2"/>
    <dgm:cxn modelId="{BA3CAAA0-FCFF-4C36-9727-55587AD757D0}" type="presOf" srcId="{2F315333-9332-43A2-A327-C1C2FF8BDEF9}" destId="{78AB1053-DD77-406D-A7BD-3B00BB90690D}" srcOrd="1" destOrd="0" presId="urn:microsoft.com/office/officeart/2005/8/layout/cycle2"/>
    <dgm:cxn modelId="{BEBCF368-0522-4C5D-AC6E-D17D80A42282}" type="presOf" srcId="{42E7EA44-A0CB-4AEB-ADE9-7EDB12B86A37}" destId="{D92B2C50-82BB-4084-9800-34379F2C0F32}" srcOrd="0" destOrd="0" presId="urn:microsoft.com/office/officeart/2005/8/layout/cycle2"/>
    <dgm:cxn modelId="{E1D326DA-6419-44D7-B114-8A8F2B30C687}" type="presOf" srcId="{2F315333-9332-43A2-A327-C1C2FF8BDEF9}" destId="{C248A41E-D3D3-4E0A-82A8-CF2BE8AF61C2}" srcOrd="0" destOrd="0" presId="urn:microsoft.com/office/officeart/2005/8/layout/cycle2"/>
    <dgm:cxn modelId="{8DC60557-49A2-4482-9B44-8DEADE530E74}" type="presOf" srcId="{0B241B94-72FF-4406-8504-08A4FFE5EAAB}" destId="{6F54AA0C-F12A-46FB-84BD-923B0ABF16FC}" srcOrd="0" destOrd="0" presId="urn:microsoft.com/office/officeart/2005/8/layout/cycle2"/>
    <dgm:cxn modelId="{888DDF7A-FD84-4AAA-9C34-994B44767BEA}" type="presOf" srcId="{DFE32832-7FF4-4DE3-A110-B1D308082BBB}" destId="{2454ED42-542C-4173-B933-0C040287ED79}" srcOrd="0" destOrd="0" presId="urn:microsoft.com/office/officeart/2005/8/layout/cycle2"/>
    <dgm:cxn modelId="{556CC4DF-F57D-46EE-AEC3-3315A8BF0060}" type="presOf" srcId="{E8A8DC78-5BC9-4333-A558-563A8D206976}" destId="{3B2D8B90-E598-4AE8-983D-800D77A9646F}" srcOrd="1"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238FF6E7-5BF3-4F55-8E57-AD5A5D6097A0}" type="presOf" srcId="{E8A8DC78-5BC9-4333-A558-563A8D206976}" destId="{29E7A798-853F-4776-9256-4824A9CB1E44}" srcOrd="0" destOrd="0" presId="urn:microsoft.com/office/officeart/2005/8/layout/cycle2"/>
    <dgm:cxn modelId="{FA7083FF-18F3-48B1-BB6E-331F7BC7749D}" type="presOf" srcId="{42E7EA44-A0CB-4AEB-ADE9-7EDB12B86A37}" destId="{7C531741-DCC9-486B-94FA-E951FD1E369D}" srcOrd="1" destOrd="0" presId="urn:microsoft.com/office/officeart/2005/8/layout/cycle2"/>
    <dgm:cxn modelId="{77CD28C8-B04C-4306-99BF-259FE4CE98BB}" srcId="{DCE2BF11-3CE5-444E-81B0-8513F3DA5C9A}" destId="{DFE32832-7FF4-4DE3-A110-B1D308082BBB}" srcOrd="6" destOrd="0" parTransId="{663464D8-702D-4AB1-81DA-B5042178588A}" sibTransId="{D58BFE48-71A3-423D-BFA6-E58B5586ACB8}"/>
    <dgm:cxn modelId="{AD535FFC-F6ED-4824-8F42-EFA49BE97FFA}" srcId="{DCE2BF11-3CE5-444E-81B0-8513F3DA5C9A}" destId="{229957EA-9C0A-41CF-92A3-B52125D638EF}" srcOrd="5" destOrd="0" parTransId="{0F01B66F-376A-4DFE-82A4-D61B63921E30}" sibTransId="{FEADD402-D5D2-4446-8BDE-62F5E54FA77C}"/>
    <dgm:cxn modelId="{9B87C325-30AB-4CBF-A777-3FDB04686CC7}" srcId="{DCE2BF11-3CE5-444E-81B0-8513F3DA5C9A}" destId="{DB730EF7-5294-47B9-9DF9-88F96AF85202}" srcOrd="1" destOrd="0" parTransId="{FCA2AD29-6DA9-4E8D-900E-430005A92626}" sibTransId="{E8A8DC78-5BC9-4333-A558-563A8D206976}"/>
    <dgm:cxn modelId="{E0DEF513-9045-4695-BF5D-54B767E05280}" type="presParOf" srcId="{4362858D-3C2E-4DE0-8032-60DDE71353F9}" destId="{861FBC33-8AFD-4DC6-A134-C7F30D734390}" srcOrd="0" destOrd="0" presId="urn:microsoft.com/office/officeart/2005/8/layout/cycle2"/>
    <dgm:cxn modelId="{95EA58A9-7F70-4BE7-849D-EE5EC0D23C83}" type="presParOf" srcId="{4362858D-3C2E-4DE0-8032-60DDE71353F9}" destId="{F80F41AE-8A1F-4CC5-A8BB-D54FE29EED7F}" srcOrd="1" destOrd="0" presId="urn:microsoft.com/office/officeart/2005/8/layout/cycle2"/>
    <dgm:cxn modelId="{44FF9277-DBBE-42A5-8687-3F63AAEE6366}" type="presParOf" srcId="{F80F41AE-8A1F-4CC5-A8BB-D54FE29EED7F}" destId="{97603001-8B50-4702-B1C9-75B286456583}" srcOrd="0" destOrd="0" presId="urn:microsoft.com/office/officeart/2005/8/layout/cycle2"/>
    <dgm:cxn modelId="{1E6A96FF-3388-46E6-A858-D033E74A473D}" type="presParOf" srcId="{4362858D-3C2E-4DE0-8032-60DDE71353F9}" destId="{C54F293B-54E4-440D-96A0-D28783B86F94}" srcOrd="2" destOrd="0" presId="urn:microsoft.com/office/officeart/2005/8/layout/cycle2"/>
    <dgm:cxn modelId="{6B090F7E-7D94-413E-940E-7F5181CF1E3B}" type="presParOf" srcId="{4362858D-3C2E-4DE0-8032-60DDE71353F9}" destId="{29E7A798-853F-4776-9256-4824A9CB1E44}" srcOrd="3" destOrd="0" presId="urn:microsoft.com/office/officeart/2005/8/layout/cycle2"/>
    <dgm:cxn modelId="{E400FF46-C31B-4617-80C0-D80B71FBA570}" type="presParOf" srcId="{29E7A798-853F-4776-9256-4824A9CB1E44}" destId="{3B2D8B90-E598-4AE8-983D-800D77A9646F}" srcOrd="0" destOrd="0" presId="urn:microsoft.com/office/officeart/2005/8/layout/cycle2"/>
    <dgm:cxn modelId="{F7E14CE8-C33F-4AB0-826C-619304EBDABE}" type="presParOf" srcId="{4362858D-3C2E-4DE0-8032-60DDE71353F9}" destId="{F7A52A2D-9A03-4BDD-8B36-E64AABF318DB}" srcOrd="4" destOrd="0" presId="urn:microsoft.com/office/officeart/2005/8/layout/cycle2"/>
    <dgm:cxn modelId="{03246403-02A9-4C36-9C12-D48331639008}" type="presParOf" srcId="{4362858D-3C2E-4DE0-8032-60DDE71353F9}" destId="{6F54AA0C-F12A-46FB-84BD-923B0ABF16FC}" srcOrd="5" destOrd="0" presId="urn:microsoft.com/office/officeart/2005/8/layout/cycle2"/>
    <dgm:cxn modelId="{5997B38E-474D-4F82-B44F-7C0E401C3225}" type="presParOf" srcId="{6F54AA0C-F12A-46FB-84BD-923B0ABF16FC}" destId="{E0F050D5-5FFD-47C9-91AD-6EAF628C0BB7}" srcOrd="0" destOrd="0" presId="urn:microsoft.com/office/officeart/2005/8/layout/cycle2"/>
    <dgm:cxn modelId="{B495A237-E146-41D1-A9B6-F23FDE83B681}" type="presParOf" srcId="{4362858D-3C2E-4DE0-8032-60DDE71353F9}" destId="{DE6FD2D8-8D04-44F9-A65F-3B26A0E6A9E1}" srcOrd="6" destOrd="0" presId="urn:microsoft.com/office/officeart/2005/8/layout/cycle2"/>
    <dgm:cxn modelId="{78B4D133-9535-46C1-8B48-A0DBBFBF8C20}" type="presParOf" srcId="{4362858D-3C2E-4DE0-8032-60DDE71353F9}" destId="{C248A41E-D3D3-4E0A-82A8-CF2BE8AF61C2}" srcOrd="7" destOrd="0" presId="urn:microsoft.com/office/officeart/2005/8/layout/cycle2"/>
    <dgm:cxn modelId="{2303FE13-8E3B-438D-B187-083CF34C0C1E}" type="presParOf" srcId="{C248A41E-D3D3-4E0A-82A8-CF2BE8AF61C2}" destId="{78AB1053-DD77-406D-A7BD-3B00BB90690D}" srcOrd="0" destOrd="0" presId="urn:microsoft.com/office/officeart/2005/8/layout/cycle2"/>
    <dgm:cxn modelId="{A630DE75-8075-49CF-947C-F320E7FD76CB}" type="presParOf" srcId="{4362858D-3C2E-4DE0-8032-60DDE71353F9}" destId="{17080E01-E85A-442D-9E63-C7449BA34FCC}" srcOrd="8" destOrd="0" presId="urn:microsoft.com/office/officeart/2005/8/layout/cycle2"/>
    <dgm:cxn modelId="{055A16A4-ED28-41DE-9CA7-75231E46412F}" type="presParOf" srcId="{4362858D-3C2E-4DE0-8032-60DDE71353F9}" destId="{D92B2C50-82BB-4084-9800-34379F2C0F32}" srcOrd="9" destOrd="0" presId="urn:microsoft.com/office/officeart/2005/8/layout/cycle2"/>
    <dgm:cxn modelId="{6CCD434A-8B3F-46EB-AE8C-6B07EC8F6A9C}" type="presParOf" srcId="{D92B2C50-82BB-4084-9800-34379F2C0F32}" destId="{7C531741-DCC9-486B-94FA-E951FD1E369D}" srcOrd="0" destOrd="0" presId="urn:microsoft.com/office/officeart/2005/8/layout/cycle2"/>
    <dgm:cxn modelId="{3793C234-8153-4897-A69C-85CDD029E2CB}" type="presParOf" srcId="{4362858D-3C2E-4DE0-8032-60DDE71353F9}" destId="{4F932D5F-517E-47CB-9323-DC4F865FDA4A}" srcOrd="10" destOrd="0" presId="urn:microsoft.com/office/officeart/2005/8/layout/cycle2"/>
    <dgm:cxn modelId="{71CE1CDD-D794-453C-8706-28061DE2A38F}" type="presParOf" srcId="{4362858D-3C2E-4DE0-8032-60DDE71353F9}" destId="{5708E216-B964-4A32-8513-4435E3EF8DF2}" srcOrd="11" destOrd="0" presId="urn:microsoft.com/office/officeart/2005/8/layout/cycle2"/>
    <dgm:cxn modelId="{3B4A27C8-470F-42F8-8496-6F368C2AA256}" type="presParOf" srcId="{5708E216-B964-4A32-8513-4435E3EF8DF2}" destId="{CED6EF45-DF6B-4265-8723-25108AC313FD}" srcOrd="0" destOrd="0" presId="urn:microsoft.com/office/officeart/2005/8/layout/cycle2"/>
    <dgm:cxn modelId="{9688AF40-2C35-412E-B2C7-627CF7DC76B6}" type="presParOf" srcId="{4362858D-3C2E-4DE0-8032-60DDE71353F9}" destId="{2454ED42-542C-4173-B933-0C040287ED79}" srcOrd="12" destOrd="0" presId="urn:microsoft.com/office/officeart/2005/8/layout/cycle2"/>
    <dgm:cxn modelId="{16E2CA88-313F-4D67-B5D5-36E71EEACE44}" type="presParOf" srcId="{4362858D-3C2E-4DE0-8032-60DDE71353F9}" destId="{39808C08-BF8D-48FA-B3C9-B51C1DC5C218}" srcOrd="13" destOrd="0" presId="urn:microsoft.com/office/officeart/2005/8/layout/cycle2"/>
    <dgm:cxn modelId="{92454B8D-A70C-4A35-B190-F1158E8B0CDC}" type="presParOf" srcId="{39808C08-BF8D-48FA-B3C9-B51C1DC5C218}" destId="{1739F0D4-504C-475D-A79A-D68A89192DA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solidFill>
          <a:srgbClr val="FFFF00"/>
        </a:solidFill>
      </dgm:spPr>
      <dgm:t>
        <a:bodyPr/>
        <a:lstStyle/>
        <a:p>
          <a:r>
            <a:rPr lang="en-GB" sz="900" b="1">
              <a:solidFill>
                <a:sysClr val="windowText" lastClr="000000"/>
              </a:solidFill>
            </a:rPr>
            <a:t>To continue to raise profile of mental health and well-being for staff and pupils</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noFill/>
      </dgm:spPr>
      <dgm:t>
        <a:bodyPr/>
        <a:lstStyle/>
        <a:p>
          <a:endParaRPr lang="en-GB"/>
        </a:p>
      </dgm:t>
    </dgm:pt>
    <dgm:pt modelId="{CCB68D6C-A305-4D09-8201-18DC13516174}">
      <dgm:prSet phldrT="[Text]" custT="1"/>
      <dgm:spPr>
        <a:solidFill>
          <a:srgbClr val="FFFF00"/>
        </a:solidFill>
      </dgm:spPr>
      <dgm:t>
        <a:bodyPr/>
        <a:lstStyle/>
        <a:p>
          <a:r>
            <a:rPr lang="en-GB" sz="900" b="1">
              <a:solidFill>
                <a:sysClr val="windowText" lastClr="000000"/>
              </a:solidFill>
            </a:rPr>
            <a:t>Children to continue to identify Biblical origins in relation to school values</a:t>
          </a: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dgm:t>
        <a:bodyPr/>
        <a:lstStyle/>
        <a:p>
          <a:endParaRPr lang="en-GB"/>
        </a:p>
      </dgm:t>
    </dgm:pt>
    <dgm:pt modelId="{57113505-A363-40A2-8C7A-816959787560}">
      <dgm:prSet phldrT="[Text]" custT="1"/>
      <dgm:spPr>
        <a:solidFill>
          <a:srgbClr val="FFFF00"/>
        </a:solidFill>
      </dgm:spPr>
      <dgm:t>
        <a:bodyPr/>
        <a:lstStyle/>
        <a:p>
          <a:r>
            <a:rPr lang="en-GB" sz="900" b="1">
              <a:solidFill>
                <a:sysClr val="windowText" lastClr="000000"/>
              </a:solidFill>
            </a:rPr>
            <a:t>To continue to monitor funding for pre school</a:t>
          </a:r>
          <a:endParaRPr lang="en-GB" sz="900">
            <a:solidFill>
              <a:sysClr val="windowText" lastClr="000000"/>
            </a:solidFill>
          </a:endParaRP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dgm:t>
        <a:bodyPr/>
        <a:lstStyle/>
        <a:p>
          <a:endParaRPr lang="en-GB"/>
        </a:p>
      </dgm:t>
    </dgm:pt>
    <dgm:pt modelId="{229957EA-9C0A-41CF-92A3-B52125D638EF}">
      <dgm:prSet phldrT="[Text]" custT="1"/>
      <dgm:spPr>
        <a:solidFill>
          <a:srgbClr val="FFFF00"/>
        </a:solidFill>
      </dgm:spPr>
      <dgm:t>
        <a:bodyPr/>
        <a:lstStyle/>
        <a:p>
          <a:r>
            <a:rPr lang="en-GB" sz="900" b="1">
              <a:solidFill>
                <a:sysClr val="windowText" lastClr="000000"/>
              </a:solidFill>
            </a:rPr>
            <a:t>To add emergency lights to fire exits</a:t>
          </a:r>
        </a:p>
        <a:p>
          <a:r>
            <a:rPr lang="en-GB" sz="900" b="1">
              <a:solidFill>
                <a:sysClr val="windowText" lastClr="000000"/>
              </a:solidFill>
            </a:rPr>
            <a:t>To work towards toilet refurbishment - long term</a:t>
          </a: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dgm:t>
        <a:bodyPr/>
        <a:lstStyle/>
        <a:p>
          <a:endParaRPr lang="en-GB"/>
        </a:p>
      </dgm:t>
    </dgm:pt>
    <dgm:pt modelId="{DB730EF7-5294-47B9-9DF9-88F96AF85202}">
      <dgm:prSet custT="1"/>
      <dgm:spPr>
        <a:solidFill>
          <a:srgbClr val="FFFF00"/>
        </a:solidFill>
      </dgm:spPr>
      <dgm:t>
        <a:bodyPr/>
        <a:lstStyle/>
        <a:p>
          <a:r>
            <a:rPr lang="en-GB" sz="900" b="1" dirty="0">
              <a:solidFill>
                <a:sysClr val="windowText" lastClr="000000"/>
              </a:solidFill>
            </a:rPr>
            <a:t>To continue to monitor financial implications </a:t>
          </a:r>
          <a:r>
            <a:rPr lang="en-GB" sz="900" b="1">
              <a:solidFill>
                <a:sysClr val="windowText" lastClr="000000"/>
              </a:solidFill>
            </a:rPr>
            <a:t>of </a:t>
          </a:r>
          <a:r>
            <a:rPr lang="en-GB" sz="900" b="1" smtClean="0">
              <a:solidFill>
                <a:sysClr val="windowText" lastClr="000000"/>
              </a:solidFill>
            </a:rPr>
            <a:t>after </a:t>
          </a:r>
          <a:r>
            <a:rPr lang="en-GB" sz="900" b="1" dirty="0">
              <a:solidFill>
                <a:sysClr val="windowText" lastClr="000000"/>
              </a:solidFill>
            </a:rPr>
            <a:t>school child care club</a:t>
          </a: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dgm:t>
        <a:bodyPr/>
        <a:lstStyle/>
        <a:p>
          <a:endParaRPr lang="en-GB"/>
        </a:p>
      </dgm:t>
    </dgm:pt>
    <dgm:pt modelId="{A674F36B-0EE6-420C-8A28-3FF38DF133C3}">
      <dgm:prSet/>
      <dgm:spPr>
        <a:solidFill>
          <a:srgbClr val="FFFF00"/>
        </a:solidFill>
      </dgm:spPr>
      <dgm:t>
        <a:bodyPr/>
        <a:lstStyle/>
        <a:p>
          <a:r>
            <a:rPr lang="en-GB" b="1">
              <a:solidFill>
                <a:sysClr val="windowText" lastClr="000000"/>
              </a:solidFill>
            </a:rPr>
            <a:t>Current Priorities 2023-24</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dgm:t>
        <a:bodyPr/>
        <a:lstStyle/>
        <a:p>
          <a:endParaRPr lang="en-GB"/>
        </a:p>
      </dgm:t>
    </dgm:pt>
    <dgm:pt modelId="{DFE32832-7FF4-4DE3-A110-B1D308082BBB}">
      <dgm:prSet phldrT="[Text]" custT="1"/>
      <dgm:spPr>
        <a:solidFill>
          <a:srgbClr val="FFFF00"/>
        </a:solidFill>
      </dgm:spPr>
      <dgm:t>
        <a:bodyPr/>
        <a:lstStyle/>
        <a:p>
          <a:r>
            <a:rPr lang="en-GB" sz="900" b="1">
              <a:solidFill>
                <a:sysClr val="windowText" lastClr="000000"/>
              </a:solidFill>
            </a:rPr>
            <a:t>To achieve sports school award again</a:t>
          </a:r>
          <a:endParaRPr lang="en-GB" sz="900">
            <a:solidFill>
              <a:sysClr val="windowText" lastClr="000000"/>
            </a:solidFill>
          </a:endParaRPr>
        </a:p>
      </dgm:t>
    </dgm:pt>
    <dgm:pt modelId="{D58BFE48-71A3-423D-BFA6-E58B5586ACB8}" type="sibTrans" cxnId="{77CD28C8-B04C-4306-99BF-259FE4CE98BB}">
      <dgm:prSet/>
      <dgm:spPr/>
      <dgm:t>
        <a:bodyPr/>
        <a:lstStyle/>
        <a:p>
          <a:endParaRPr lang="en-GB"/>
        </a:p>
      </dgm:t>
    </dgm:pt>
    <dgm:pt modelId="{663464D8-702D-4AB1-81DA-B5042178588A}" type="parTrans" cxnId="{77CD28C8-B04C-4306-99BF-259FE4CE98BB}">
      <dgm:prSet/>
      <dgm:spPr/>
      <dgm:t>
        <a:bodyPr/>
        <a:lstStyle/>
        <a:p>
          <a:endParaRPr lang="en-GB"/>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7" custScaleX="142988">
        <dgm:presLayoutVars>
          <dgm:bulletEnabled val="1"/>
        </dgm:presLayoutVars>
      </dgm:prSet>
      <dgm:spPr/>
      <dgm:t>
        <a:bodyPr/>
        <a:lstStyle/>
        <a:p>
          <a:endParaRPr lang="en-GB"/>
        </a:p>
      </dgm:t>
    </dgm:pt>
    <dgm:pt modelId="{F80F41AE-8A1F-4CC5-A8BB-D54FE29EED7F}" type="pres">
      <dgm:prSet presAssocID="{8A2D9DA3-426E-4FE8-ACA2-E9CAD5DA8FFB}" presName="sibTrans" presStyleLbl="sibTrans2D1" presStyleIdx="0" presStyleCnt="7" custFlipHor="0" custScaleX="245789" custLinFactX="-134360" custLinFactNeighborX="-200000" custLinFactNeighborY="-63256"/>
      <dgm:spPr/>
      <dgm:t>
        <a:bodyPr/>
        <a:lstStyle/>
        <a:p>
          <a:endParaRPr lang="en-GB"/>
        </a:p>
      </dgm:t>
    </dgm:pt>
    <dgm:pt modelId="{97603001-8B50-4702-B1C9-75B286456583}" type="pres">
      <dgm:prSet presAssocID="{8A2D9DA3-426E-4FE8-ACA2-E9CAD5DA8FFB}" presName="connectorText" presStyleLbl="sibTrans2D1" presStyleIdx="0" presStyleCnt="7"/>
      <dgm:spPr/>
      <dgm:t>
        <a:bodyPr/>
        <a:lstStyle/>
        <a:p>
          <a:endParaRPr lang="en-GB"/>
        </a:p>
      </dgm:t>
    </dgm:pt>
    <dgm:pt modelId="{C54F293B-54E4-440D-96A0-D28783B86F94}" type="pres">
      <dgm:prSet presAssocID="{DB730EF7-5294-47B9-9DF9-88F96AF85202}" presName="node" presStyleLbl="node1" presStyleIdx="1" presStyleCnt="7" custScaleX="158609" custScaleY="109112">
        <dgm:presLayoutVars>
          <dgm:bulletEnabled val="1"/>
        </dgm:presLayoutVars>
      </dgm:prSet>
      <dgm:spPr/>
      <dgm:t>
        <a:bodyPr/>
        <a:lstStyle/>
        <a:p>
          <a:endParaRPr lang="en-GB"/>
        </a:p>
      </dgm:t>
    </dgm:pt>
    <dgm:pt modelId="{29E7A798-853F-4776-9256-4824A9CB1E44}" type="pres">
      <dgm:prSet presAssocID="{E8A8DC78-5BC9-4333-A558-563A8D206976}" presName="sibTrans" presStyleLbl="sibTrans2D1" presStyleIdx="1" presStyleCnt="7" custAng="11292623"/>
      <dgm:spPr/>
      <dgm:t>
        <a:bodyPr/>
        <a:lstStyle/>
        <a:p>
          <a:endParaRPr lang="en-GB"/>
        </a:p>
      </dgm:t>
    </dgm:pt>
    <dgm:pt modelId="{3B2D8B90-E598-4AE8-983D-800D77A9646F}" type="pres">
      <dgm:prSet presAssocID="{E8A8DC78-5BC9-4333-A558-563A8D206976}" presName="connectorText" presStyleLbl="sibTrans2D1" presStyleIdx="1" presStyleCnt="7"/>
      <dgm:spPr/>
      <dgm:t>
        <a:bodyPr/>
        <a:lstStyle/>
        <a:p>
          <a:endParaRPr lang="en-GB"/>
        </a:p>
      </dgm:t>
    </dgm:pt>
    <dgm:pt modelId="{F7A52A2D-9A03-4BDD-8B36-E64AABF318DB}" type="pres">
      <dgm:prSet presAssocID="{A674F36B-0EE6-420C-8A28-3FF38DF133C3}" presName="node" presStyleLbl="node1" presStyleIdx="2" presStyleCnt="7" custRadScaleRad="5851" custRadScaleInc="-427260">
        <dgm:presLayoutVars>
          <dgm:bulletEnabled val="1"/>
        </dgm:presLayoutVars>
      </dgm:prSet>
      <dgm:spPr/>
      <dgm:t>
        <a:bodyPr/>
        <a:lstStyle/>
        <a:p>
          <a:endParaRPr lang="en-GB"/>
        </a:p>
      </dgm:t>
    </dgm:pt>
    <dgm:pt modelId="{6F54AA0C-F12A-46FB-84BD-923B0ABF16FC}" type="pres">
      <dgm:prSet presAssocID="{0B241B94-72FF-4406-8504-08A4FFE5EAAB}" presName="sibTrans" presStyleLbl="sibTrans2D1" presStyleIdx="2" presStyleCnt="7" custScaleX="128885"/>
      <dgm:spPr/>
      <dgm:t>
        <a:bodyPr/>
        <a:lstStyle/>
        <a:p>
          <a:endParaRPr lang="en-GB"/>
        </a:p>
      </dgm:t>
    </dgm:pt>
    <dgm:pt modelId="{E0F050D5-5FFD-47C9-91AD-6EAF628C0BB7}" type="pres">
      <dgm:prSet presAssocID="{0B241B94-72FF-4406-8504-08A4FFE5EAAB}" presName="connectorText" presStyleLbl="sibTrans2D1" presStyleIdx="2" presStyleCnt="7"/>
      <dgm:spPr/>
      <dgm:t>
        <a:bodyPr/>
        <a:lstStyle/>
        <a:p>
          <a:endParaRPr lang="en-GB"/>
        </a:p>
      </dgm:t>
    </dgm:pt>
    <dgm:pt modelId="{DE6FD2D8-8D04-44F9-A65F-3B26A0E6A9E1}" type="pres">
      <dgm:prSet presAssocID="{CCB68D6C-A305-4D09-8201-18DC13516174}" presName="node" presStyleLbl="node1" presStyleIdx="3" presStyleCnt="7" custScaleX="165556" custScaleY="103980" custRadScaleRad="96412" custRadScaleInc="-158699">
        <dgm:presLayoutVars>
          <dgm:bulletEnabled val="1"/>
        </dgm:presLayoutVars>
      </dgm:prSet>
      <dgm:spPr/>
      <dgm:t>
        <a:bodyPr/>
        <a:lstStyle/>
        <a:p>
          <a:endParaRPr lang="en-GB"/>
        </a:p>
      </dgm:t>
    </dgm:pt>
    <dgm:pt modelId="{C248A41E-D3D3-4E0A-82A8-CF2BE8AF61C2}" type="pres">
      <dgm:prSet presAssocID="{2F315333-9332-43A2-A327-C1C2FF8BDEF9}" presName="sibTrans" presStyleLbl="sibTrans2D1" presStyleIdx="3" presStyleCnt="7" custAng="17822320" custScaleX="214472" custLinFactX="-393453" custLinFactY="-16206" custLinFactNeighborX="-400000" custLinFactNeighborY="-100000"/>
      <dgm:spPr/>
      <dgm:t>
        <a:bodyPr/>
        <a:lstStyle/>
        <a:p>
          <a:endParaRPr lang="en-GB"/>
        </a:p>
      </dgm:t>
    </dgm:pt>
    <dgm:pt modelId="{78AB1053-DD77-406D-A7BD-3B00BB90690D}" type="pres">
      <dgm:prSet presAssocID="{2F315333-9332-43A2-A327-C1C2FF8BDEF9}" presName="connectorText" presStyleLbl="sibTrans2D1" presStyleIdx="3" presStyleCnt="7"/>
      <dgm:spPr/>
      <dgm:t>
        <a:bodyPr/>
        <a:lstStyle/>
        <a:p>
          <a:endParaRPr lang="en-GB"/>
        </a:p>
      </dgm:t>
    </dgm:pt>
    <dgm:pt modelId="{17080E01-E85A-442D-9E63-C7449BA34FCC}" type="pres">
      <dgm:prSet presAssocID="{57113505-A363-40A2-8C7A-816959787560}" presName="node" presStyleLbl="node1" presStyleIdx="4" presStyleCnt="7" custScaleX="207081" custRadScaleRad="83452" custRadScaleInc="-100473">
        <dgm:presLayoutVars>
          <dgm:bulletEnabled val="1"/>
        </dgm:presLayoutVars>
      </dgm:prSet>
      <dgm:spPr/>
      <dgm:t>
        <a:bodyPr/>
        <a:lstStyle/>
        <a:p>
          <a:endParaRPr lang="en-GB"/>
        </a:p>
      </dgm:t>
    </dgm:pt>
    <dgm:pt modelId="{D92B2C50-82BB-4084-9800-34379F2C0F32}" type="pres">
      <dgm:prSet presAssocID="{42E7EA44-A0CB-4AEB-ADE9-7EDB12B86A37}" presName="sibTrans" presStyleLbl="sibTrans2D1" presStyleIdx="4" presStyleCnt="7" custScaleX="98720" custScaleY="118708" custLinFactY="-200000" custLinFactNeighborX="21836" custLinFactNeighborY="-257714"/>
      <dgm:spPr/>
      <dgm:t>
        <a:bodyPr/>
        <a:lstStyle/>
        <a:p>
          <a:endParaRPr lang="en-GB"/>
        </a:p>
      </dgm:t>
    </dgm:pt>
    <dgm:pt modelId="{7C531741-DCC9-486B-94FA-E951FD1E369D}" type="pres">
      <dgm:prSet presAssocID="{42E7EA44-A0CB-4AEB-ADE9-7EDB12B86A37}" presName="connectorText" presStyleLbl="sibTrans2D1" presStyleIdx="4" presStyleCnt="7"/>
      <dgm:spPr/>
      <dgm:t>
        <a:bodyPr/>
        <a:lstStyle/>
        <a:p>
          <a:endParaRPr lang="en-GB"/>
        </a:p>
      </dgm:t>
    </dgm:pt>
    <dgm:pt modelId="{4F932D5F-517E-47CB-9323-DC4F865FDA4A}" type="pres">
      <dgm:prSet presAssocID="{229957EA-9C0A-41CF-92A3-B52125D638EF}" presName="node" presStyleLbl="node1" presStyleIdx="5" presStyleCnt="7" custScaleX="137797">
        <dgm:presLayoutVars>
          <dgm:bulletEnabled val="1"/>
        </dgm:presLayoutVars>
      </dgm:prSet>
      <dgm:spPr/>
      <dgm:t>
        <a:bodyPr/>
        <a:lstStyle/>
        <a:p>
          <a:endParaRPr lang="en-GB"/>
        </a:p>
      </dgm:t>
    </dgm:pt>
    <dgm:pt modelId="{5708E216-B964-4A32-8513-4435E3EF8DF2}" type="pres">
      <dgm:prSet presAssocID="{FEADD402-D5D2-4446-8BDE-62F5E54FA77C}" presName="sibTrans" presStyleLbl="sibTrans2D1" presStyleIdx="5" presStyleCnt="7" custAng="16076026" custFlipVert="1" custScaleX="165306" custScaleY="106560" custLinFactX="100000" custLinFactY="43745" custLinFactNeighborX="169595" custLinFactNeighborY="100000"/>
      <dgm:spPr/>
      <dgm:t>
        <a:bodyPr/>
        <a:lstStyle/>
        <a:p>
          <a:endParaRPr lang="en-GB"/>
        </a:p>
      </dgm:t>
    </dgm:pt>
    <dgm:pt modelId="{CED6EF45-DF6B-4265-8723-25108AC313FD}" type="pres">
      <dgm:prSet presAssocID="{FEADD402-D5D2-4446-8BDE-62F5E54FA77C}" presName="connectorText" presStyleLbl="sibTrans2D1" presStyleIdx="5" presStyleCnt="7"/>
      <dgm:spPr/>
      <dgm:t>
        <a:bodyPr/>
        <a:lstStyle/>
        <a:p>
          <a:endParaRPr lang="en-GB"/>
        </a:p>
      </dgm:t>
    </dgm:pt>
    <dgm:pt modelId="{2454ED42-542C-4173-B933-0C040287ED79}" type="pres">
      <dgm:prSet presAssocID="{DFE32832-7FF4-4DE3-A110-B1D308082BBB}" presName="node" presStyleLbl="node1" presStyleIdx="6" presStyleCnt="7" custScaleX="145310">
        <dgm:presLayoutVars>
          <dgm:bulletEnabled val="1"/>
        </dgm:presLayoutVars>
      </dgm:prSet>
      <dgm:spPr/>
      <dgm:t>
        <a:bodyPr/>
        <a:lstStyle/>
        <a:p>
          <a:endParaRPr lang="en-GB"/>
        </a:p>
      </dgm:t>
    </dgm:pt>
    <dgm:pt modelId="{39808C08-BF8D-48FA-B3C9-B51C1DC5C218}" type="pres">
      <dgm:prSet presAssocID="{D58BFE48-71A3-423D-BFA6-E58B5586ACB8}" presName="sibTrans" presStyleLbl="sibTrans2D1" presStyleIdx="6" presStyleCnt="7" custAng="17742857" custScaleX="343652" custScaleY="107383" custLinFactX="300000" custLinFactY="21048" custLinFactNeighborX="329881" custLinFactNeighborY="100000"/>
      <dgm:spPr/>
      <dgm:t>
        <a:bodyPr/>
        <a:lstStyle/>
        <a:p>
          <a:endParaRPr lang="en-GB"/>
        </a:p>
      </dgm:t>
    </dgm:pt>
    <dgm:pt modelId="{1739F0D4-504C-475D-A79A-D68A89192DAF}" type="pres">
      <dgm:prSet presAssocID="{D58BFE48-71A3-423D-BFA6-E58B5586ACB8}" presName="connectorText" presStyleLbl="sibTrans2D1" presStyleIdx="6" presStyleCnt="7"/>
      <dgm:spPr/>
      <dgm:t>
        <a:bodyPr/>
        <a:lstStyle/>
        <a:p>
          <a:endParaRPr lang="en-GB"/>
        </a:p>
      </dgm:t>
    </dgm:pt>
  </dgm:ptLst>
  <dgm:cxnLst>
    <dgm:cxn modelId="{CFC0BD17-55D8-4103-B3FD-0E48B1135885}" type="presOf" srcId="{DCE2BF11-3CE5-444E-81B0-8513F3DA5C9A}" destId="{4362858D-3C2E-4DE0-8032-60DDE71353F9}" srcOrd="0" destOrd="0" presId="urn:microsoft.com/office/officeart/2005/8/layout/cycle2"/>
    <dgm:cxn modelId="{8714E674-04EC-4B33-8F2D-5A8F7C122649}" type="presOf" srcId="{2F315333-9332-43A2-A327-C1C2FF8BDEF9}" destId="{78AB1053-DD77-406D-A7BD-3B00BB90690D}" srcOrd="1" destOrd="0" presId="urn:microsoft.com/office/officeart/2005/8/layout/cycle2"/>
    <dgm:cxn modelId="{0DE7E5D6-60BD-4753-85AB-E366A2438AB7}" type="presOf" srcId="{8A2D9DA3-426E-4FE8-ACA2-E9CAD5DA8FFB}" destId="{F80F41AE-8A1F-4CC5-A8BB-D54FE29EED7F}" srcOrd="0" destOrd="0" presId="urn:microsoft.com/office/officeart/2005/8/layout/cycle2"/>
    <dgm:cxn modelId="{A9628F60-1E14-4654-8345-0A85D6ADD884}" type="presOf" srcId="{A674F36B-0EE6-420C-8A28-3FF38DF133C3}" destId="{F7A52A2D-9A03-4BDD-8B36-E64AABF318DB}" srcOrd="0" destOrd="0" presId="urn:microsoft.com/office/officeart/2005/8/layout/cycle2"/>
    <dgm:cxn modelId="{25648599-1D2B-4DBF-A17E-D52B27451D7C}" srcId="{DCE2BF11-3CE5-444E-81B0-8513F3DA5C9A}" destId="{57113505-A363-40A2-8C7A-816959787560}" srcOrd="4" destOrd="0" parTransId="{BD8F733D-CE98-4F98-9E01-D634EE2E0FF1}" sibTransId="{42E7EA44-A0CB-4AEB-ADE9-7EDB12B86A37}"/>
    <dgm:cxn modelId="{53CCED58-D413-4537-A199-B5A2761F400E}" type="presOf" srcId="{FEADD402-D5D2-4446-8BDE-62F5E54FA77C}" destId="{CED6EF45-DF6B-4265-8723-25108AC313FD}" srcOrd="1" destOrd="0" presId="urn:microsoft.com/office/officeart/2005/8/layout/cycle2"/>
    <dgm:cxn modelId="{F7E5C068-DC17-4678-A4BE-C0F4B6567195}" type="presOf" srcId="{E8A8DC78-5BC9-4333-A558-563A8D206976}" destId="{29E7A798-853F-4776-9256-4824A9CB1E44}"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7C98A884-477D-4432-9354-A9B126F9C8F0}" type="presOf" srcId="{DFE32832-7FF4-4DE3-A110-B1D308082BBB}" destId="{2454ED42-542C-4173-B933-0C040287ED79}" srcOrd="0" destOrd="0" presId="urn:microsoft.com/office/officeart/2005/8/layout/cycle2"/>
    <dgm:cxn modelId="{DEE0B27B-4AE4-4C3B-81AD-0C25A5C66D55}" type="presOf" srcId="{89F9E857-8B01-4C33-A35E-708D45105A91}" destId="{861FBC33-8AFD-4DC6-A134-C7F30D734390}" srcOrd="0" destOrd="0" presId="urn:microsoft.com/office/officeart/2005/8/layout/cycle2"/>
    <dgm:cxn modelId="{E0040E7B-4573-4377-81B0-B6015EFDFC4B}" type="presOf" srcId="{CCB68D6C-A305-4D09-8201-18DC13516174}" destId="{DE6FD2D8-8D04-44F9-A65F-3B26A0E6A9E1}" srcOrd="0" destOrd="0" presId="urn:microsoft.com/office/officeart/2005/8/layout/cycle2"/>
    <dgm:cxn modelId="{AE09BAEA-D684-42E0-A4BA-CC5449CD0ED4}" type="presOf" srcId="{0B241B94-72FF-4406-8504-08A4FFE5EAAB}" destId="{6F54AA0C-F12A-46FB-84BD-923B0ABF16FC}" srcOrd="0" destOrd="0" presId="urn:microsoft.com/office/officeart/2005/8/layout/cycle2"/>
    <dgm:cxn modelId="{8BF1DB0A-37F3-4436-922F-C3CED4003044}" type="presOf" srcId="{229957EA-9C0A-41CF-92A3-B52125D638EF}" destId="{4F932D5F-517E-47CB-9323-DC4F865FDA4A}" srcOrd="0" destOrd="0" presId="urn:microsoft.com/office/officeart/2005/8/layout/cycle2"/>
    <dgm:cxn modelId="{E6F0A0BB-AF01-494A-8E7F-9A990B0E5750}" type="presOf" srcId="{D58BFE48-71A3-423D-BFA6-E58B5586ACB8}" destId="{39808C08-BF8D-48FA-B3C9-B51C1DC5C218}" srcOrd="0" destOrd="0" presId="urn:microsoft.com/office/officeart/2005/8/layout/cycle2"/>
    <dgm:cxn modelId="{05954ED4-B7D6-4CFF-8FD3-B68DE25978D3}" type="presOf" srcId="{E8A8DC78-5BC9-4333-A558-563A8D206976}" destId="{3B2D8B90-E598-4AE8-983D-800D77A9646F}" srcOrd="1"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255518AA-F809-4B29-9B1F-E9F49FD4E362}" type="presOf" srcId="{FEADD402-D5D2-4446-8BDE-62F5E54FA77C}" destId="{5708E216-B964-4A32-8513-4435E3EF8DF2}" srcOrd="0" destOrd="0" presId="urn:microsoft.com/office/officeart/2005/8/layout/cycle2"/>
    <dgm:cxn modelId="{62AB348D-C849-4730-9AD5-C0DEEF59068D}" type="presOf" srcId="{42E7EA44-A0CB-4AEB-ADE9-7EDB12B86A37}" destId="{7C531741-DCC9-486B-94FA-E951FD1E369D}" srcOrd="1" destOrd="0" presId="urn:microsoft.com/office/officeart/2005/8/layout/cycle2"/>
    <dgm:cxn modelId="{2FF27133-9B48-4A94-93AB-821B61DD83DE}" type="presOf" srcId="{0B241B94-72FF-4406-8504-08A4FFE5EAAB}" destId="{E0F050D5-5FFD-47C9-91AD-6EAF628C0BB7}" srcOrd="1" destOrd="0" presId="urn:microsoft.com/office/officeart/2005/8/layout/cycle2"/>
    <dgm:cxn modelId="{9F71B260-1C69-4F1F-B482-5C8AF165B4C3}" type="presOf" srcId="{D58BFE48-71A3-423D-BFA6-E58B5586ACB8}" destId="{1739F0D4-504C-475D-A79A-D68A89192DAF}" srcOrd="1" destOrd="0" presId="urn:microsoft.com/office/officeart/2005/8/layout/cycle2"/>
    <dgm:cxn modelId="{89C77E9D-75FA-4F3A-BF36-4264263E4BC7}" type="presOf" srcId="{DB730EF7-5294-47B9-9DF9-88F96AF85202}" destId="{C54F293B-54E4-440D-96A0-D28783B86F94}" srcOrd="0" destOrd="0" presId="urn:microsoft.com/office/officeart/2005/8/layout/cycle2"/>
    <dgm:cxn modelId="{4F8046F9-5EC5-4F20-853B-7DBA457E4B4A}" type="presOf" srcId="{2F315333-9332-43A2-A327-C1C2FF8BDEF9}" destId="{C248A41E-D3D3-4E0A-82A8-CF2BE8AF61C2}" srcOrd="0" destOrd="0" presId="urn:microsoft.com/office/officeart/2005/8/layout/cycle2"/>
    <dgm:cxn modelId="{C33BA97B-36AE-4B21-B96A-A7E156C854D9}" type="presOf" srcId="{8A2D9DA3-426E-4FE8-ACA2-E9CAD5DA8FFB}" destId="{97603001-8B50-4702-B1C9-75B286456583}" srcOrd="1"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1946B6A4-37B7-4826-AB64-D96C039F104F}" type="presOf" srcId="{42E7EA44-A0CB-4AEB-ADE9-7EDB12B86A37}" destId="{D92B2C50-82BB-4084-9800-34379F2C0F32}" srcOrd="0" destOrd="0" presId="urn:microsoft.com/office/officeart/2005/8/layout/cycle2"/>
    <dgm:cxn modelId="{AD535FFC-F6ED-4824-8F42-EFA49BE97FFA}" srcId="{DCE2BF11-3CE5-444E-81B0-8513F3DA5C9A}" destId="{229957EA-9C0A-41CF-92A3-B52125D638EF}" srcOrd="5" destOrd="0" parTransId="{0F01B66F-376A-4DFE-82A4-D61B63921E30}" sibTransId="{FEADD402-D5D2-4446-8BDE-62F5E54FA77C}"/>
    <dgm:cxn modelId="{77CD28C8-B04C-4306-99BF-259FE4CE98BB}" srcId="{DCE2BF11-3CE5-444E-81B0-8513F3DA5C9A}" destId="{DFE32832-7FF4-4DE3-A110-B1D308082BBB}" srcOrd="6" destOrd="0" parTransId="{663464D8-702D-4AB1-81DA-B5042178588A}" sibTransId="{D58BFE48-71A3-423D-BFA6-E58B5586ACB8}"/>
    <dgm:cxn modelId="{9B87C325-30AB-4CBF-A777-3FDB04686CC7}" srcId="{DCE2BF11-3CE5-444E-81B0-8513F3DA5C9A}" destId="{DB730EF7-5294-47B9-9DF9-88F96AF85202}" srcOrd="1" destOrd="0" parTransId="{FCA2AD29-6DA9-4E8D-900E-430005A92626}" sibTransId="{E8A8DC78-5BC9-4333-A558-563A8D206976}"/>
    <dgm:cxn modelId="{6F8E2967-953C-427B-B5F6-12B77841AAD5}" type="presOf" srcId="{57113505-A363-40A2-8C7A-816959787560}" destId="{17080E01-E85A-442D-9E63-C7449BA34FCC}" srcOrd="0" destOrd="0" presId="urn:microsoft.com/office/officeart/2005/8/layout/cycle2"/>
    <dgm:cxn modelId="{3CABB8BB-C9AB-494B-A516-5E89EC02DDEB}" type="presParOf" srcId="{4362858D-3C2E-4DE0-8032-60DDE71353F9}" destId="{861FBC33-8AFD-4DC6-A134-C7F30D734390}" srcOrd="0" destOrd="0" presId="urn:microsoft.com/office/officeart/2005/8/layout/cycle2"/>
    <dgm:cxn modelId="{8A3CE9F2-0155-4106-9DC0-7589FC3896F0}" type="presParOf" srcId="{4362858D-3C2E-4DE0-8032-60DDE71353F9}" destId="{F80F41AE-8A1F-4CC5-A8BB-D54FE29EED7F}" srcOrd="1" destOrd="0" presId="urn:microsoft.com/office/officeart/2005/8/layout/cycle2"/>
    <dgm:cxn modelId="{B95550E4-07DF-42F7-A1A5-ABB42A5F9CBA}" type="presParOf" srcId="{F80F41AE-8A1F-4CC5-A8BB-D54FE29EED7F}" destId="{97603001-8B50-4702-B1C9-75B286456583}" srcOrd="0" destOrd="0" presId="urn:microsoft.com/office/officeart/2005/8/layout/cycle2"/>
    <dgm:cxn modelId="{50FACC05-71BC-4C4D-99EC-8C048E1EE345}" type="presParOf" srcId="{4362858D-3C2E-4DE0-8032-60DDE71353F9}" destId="{C54F293B-54E4-440D-96A0-D28783B86F94}" srcOrd="2" destOrd="0" presId="urn:microsoft.com/office/officeart/2005/8/layout/cycle2"/>
    <dgm:cxn modelId="{E7115925-EFA9-4431-9196-9834DE708B9F}" type="presParOf" srcId="{4362858D-3C2E-4DE0-8032-60DDE71353F9}" destId="{29E7A798-853F-4776-9256-4824A9CB1E44}" srcOrd="3" destOrd="0" presId="urn:microsoft.com/office/officeart/2005/8/layout/cycle2"/>
    <dgm:cxn modelId="{6332C13C-11A6-4FC4-8913-A9F9F14854A1}" type="presParOf" srcId="{29E7A798-853F-4776-9256-4824A9CB1E44}" destId="{3B2D8B90-E598-4AE8-983D-800D77A9646F}" srcOrd="0" destOrd="0" presId="urn:microsoft.com/office/officeart/2005/8/layout/cycle2"/>
    <dgm:cxn modelId="{0BA4BFAA-8553-41F3-A24A-A23A537005E1}" type="presParOf" srcId="{4362858D-3C2E-4DE0-8032-60DDE71353F9}" destId="{F7A52A2D-9A03-4BDD-8B36-E64AABF318DB}" srcOrd="4" destOrd="0" presId="urn:microsoft.com/office/officeart/2005/8/layout/cycle2"/>
    <dgm:cxn modelId="{914A76AD-5063-4C29-96C7-AB006C29D2B6}" type="presParOf" srcId="{4362858D-3C2E-4DE0-8032-60DDE71353F9}" destId="{6F54AA0C-F12A-46FB-84BD-923B0ABF16FC}" srcOrd="5" destOrd="0" presId="urn:microsoft.com/office/officeart/2005/8/layout/cycle2"/>
    <dgm:cxn modelId="{8ACA1FFE-9DC8-45E6-98CC-F97C02B3DC9F}" type="presParOf" srcId="{6F54AA0C-F12A-46FB-84BD-923B0ABF16FC}" destId="{E0F050D5-5FFD-47C9-91AD-6EAF628C0BB7}" srcOrd="0" destOrd="0" presId="urn:microsoft.com/office/officeart/2005/8/layout/cycle2"/>
    <dgm:cxn modelId="{7B313398-364E-4317-8728-9C9D02DCC5C2}" type="presParOf" srcId="{4362858D-3C2E-4DE0-8032-60DDE71353F9}" destId="{DE6FD2D8-8D04-44F9-A65F-3B26A0E6A9E1}" srcOrd="6" destOrd="0" presId="urn:microsoft.com/office/officeart/2005/8/layout/cycle2"/>
    <dgm:cxn modelId="{4C5AFBBD-8B0F-46D9-89E5-956EE8789F19}" type="presParOf" srcId="{4362858D-3C2E-4DE0-8032-60DDE71353F9}" destId="{C248A41E-D3D3-4E0A-82A8-CF2BE8AF61C2}" srcOrd="7" destOrd="0" presId="urn:microsoft.com/office/officeart/2005/8/layout/cycle2"/>
    <dgm:cxn modelId="{7D618023-0687-478C-9A79-3B997D32D955}" type="presParOf" srcId="{C248A41E-D3D3-4E0A-82A8-CF2BE8AF61C2}" destId="{78AB1053-DD77-406D-A7BD-3B00BB90690D}" srcOrd="0" destOrd="0" presId="urn:microsoft.com/office/officeart/2005/8/layout/cycle2"/>
    <dgm:cxn modelId="{5CB093BE-025A-469B-A5DC-0F3B91A17A8C}" type="presParOf" srcId="{4362858D-3C2E-4DE0-8032-60DDE71353F9}" destId="{17080E01-E85A-442D-9E63-C7449BA34FCC}" srcOrd="8" destOrd="0" presId="urn:microsoft.com/office/officeart/2005/8/layout/cycle2"/>
    <dgm:cxn modelId="{CF136856-E41E-44FD-9EDC-826AD486DCA2}" type="presParOf" srcId="{4362858D-3C2E-4DE0-8032-60DDE71353F9}" destId="{D92B2C50-82BB-4084-9800-34379F2C0F32}" srcOrd="9" destOrd="0" presId="urn:microsoft.com/office/officeart/2005/8/layout/cycle2"/>
    <dgm:cxn modelId="{4BA182FF-A130-4A96-B080-F95878C52EC8}" type="presParOf" srcId="{D92B2C50-82BB-4084-9800-34379F2C0F32}" destId="{7C531741-DCC9-486B-94FA-E951FD1E369D}" srcOrd="0" destOrd="0" presId="urn:microsoft.com/office/officeart/2005/8/layout/cycle2"/>
    <dgm:cxn modelId="{D52EA879-2643-49B7-BF0A-DF861B7E3908}" type="presParOf" srcId="{4362858D-3C2E-4DE0-8032-60DDE71353F9}" destId="{4F932D5F-517E-47CB-9323-DC4F865FDA4A}" srcOrd="10" destOrd="0" presId="urn:microsoft.com/office/officeart/2005/8/layout/cycle2"/>
    <dgm:cxn modelId="{990192C8-7E8A-4157-9862-1613C69E6062}" type="presParOf" srcId="{4362858D-3C2E-4DE0-8032-60DDE71353F9}" destId="{5708E216-B964-4A32-8513-4435E3EF8DF2}" srcOrd="11" destOrd="0" presId="urn:microsoft.com/office/officeart/2005/8/layout/cycle2"/>
    <dgm:cxn modelId="{10D73283-5405-4997-B251-46C5DC542BF1}" type="presParOf" srcId="{5708E216-B964-4A32-8513-4435E3EF8DF2}" destId="{CED6EF45-DF6B-4265-8723-25108AC313FD}" srcOrd="0" destOrd="0" presId="urn:microsoft.com/office/officeart/2005/8/layout/cycle2"/>
    <dgm:cxn modelId="{306B57D8-4411-4237-8E8F-0881E4BABB44}" type="presParOf" srcId="{4362858D-3C2E-4DE0-8032-60DDE71353F9}" destId="{2454ED42-542C-4173-B933-0C040287ED79}" srcOrd="12" destOrd="0" presId="urn:microsoft.com/office/officeart/2005/8/layout/cycle2"/>
    <dgm:cxn modelId="{AD32438C-000A-4B9E-834B-920090FC5219}" type="presParOf" srcId="{4362858D-3C2E-4DE0-8032-60DDE71353F9}" destId="{39808C08-BF8D-48FA-B3C9-B51C1DC5C218}" srcOrd="13" destOrd="0" presId="urn:microsoft.com/office/officeart/2005/8/layout/cycle2"/>
    <dgm:cxn modelId="{C7074AE9-A463-4FFF-BD00-A2313040E936}" type="presParOf" srcId="{39808C08-BF8D-48FA-B3C9-B51C1DC5C218}" destId="{1739F0D4-504C-475D-A79A-D68A89192DAF}" srcOrd="0" destOrd="0" presId="urn:microsoft.com/office/officeart/2005/8/layout/cycle2"/>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06671" y="-1349"/>
          <a:ext cx="1456599"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maintain and continue to build on teaching and Learning outcomes </a:t>
          </a:r>
        </a:p>
      </dsp:txBody>
      <dsp:txXfrm>
        <a:off x="2419985" y="147834"/>
        <a:ext cx="1029971" cy="720320"/>
      </dsp:txXfrm>
    </dsp:sp>
    <dsp:sp modelId="{F80F41AE-8A1F-4CC5-A8BB-D54FE29EED7F}">
      <dsp:nvSpPr>
        <dsp:cNvPr id="0" name=""/>
        <dsp:cNvSpPr/>
      </dsp:nvSpPr>
      <dsp:spPr>
        <a:xfrm rot="1574852">
          <a:off x="1425699" y="-171903"/>
          <a:ext cx="347181" cy="34380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1431016" y="-125949"/>
        <a:ext cx="244039" cy="206284"/>
      </dsp:txXfrm>
    </dsp:sp>
    <dsp:sp modelId="{C54F293B-54E4-440D-96A0-D28783B86F94}">
      <dsp:nvSpPr>
        <dsp:cNvPr id="0" name=""/>
        <dsp:cNvSpPr/>
      </dsp:nvSpPr>
      <dsp:spPr>
        <a:xfrm>
          <a:off x="3574081" y="614061"/>
          <a:ext cx="2102680" cy="1454959"/>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promote reading across school, maintain a rigorous approach to teaching it and link with phonics (Early years reading), ensure EEF support for reading tips is given to parents at the start of the academic term</a:t>
          </a:r>
          <a:endParaRPr lang="en-GB" sz="900" kern="1200">
            <a:solidFill>
              <a:sysClr val="windowText" lastClr="000000"/>
            </a:solidFill>
          </a:endParaRPr>
        </a:p>
      </dsp:txBody>
      <dsp:txXfrm>
        <a:off x="3882011" y="827135"/>
        <a:ext cx="1486820" cy="1028811"/>
      </dsp:txXfrm>
    </dsp:sp>
    <dsp:sp modelId="{29E7A798-853F-4776-9256-4824A9CB1E44}">
      <dsp:nvSpPr>
        <dsp:cNvPr id="0" name=""/>
        <dsp:cNvSpPr/>
      </dsp:nvSpPr>
      <dsp:spPr>
        <a:xfrm rot="20551281">
          <a:off x="3465509" y="1673725"/>
          <a:ext cx="223961" cy="343806"/>
        </a:xfrm>
        <a:prstGeom prst="rightArrow">
          <a:avLst>
            <a:gd name="adj1" fmla="val 60000"/>
            <a:gd name="adj2" fmla="val 50000"/>
          </a:avLst>
        </a:prstGeom>
        <a:solidFill>
          <a:schemeClr val="accent5">
            <a:hueOff val="-306190"/>
            <a:satOff val="45"/>
            <a:lumOff val="-1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3467060" y="1752576"/>
        <a:ext cx="156773" cy="206284"/>
      </dsp:txXfrm>
    </dsp:sp>
    <dsp:sp modelId="{F7A52A2D-9A03-4BDD-8B36-E64AABF318DB}">
      <dsp:nvSpPr>
        <dsp:cNvPr id="0" name=""/>
        <dsp:cNvSpPr/>
      </dsp:nvSpPr>
      <dsp:spPr>
        <a:xfrm>
          <a:off x="2413034" y="1651416"/>
          <a:ext cx="1018686"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a:solidFill>
                <a:sysClr val="windowText" lastClr="000000"/>
              </a:solidFill>
            </a:rPr>
            <a:t>Current Priorities 2023-24</a:t>
          </a:r>
        </a:p>
      </dsp:txBody>
      <dsp:txXfrm>
        <a:off x="2562217" y="1800599"/>
        <a:ext cx="720320" cy="720320"/>
      </dsp:txXfrm>
    </dsp:sp>
    <dsp:sp modelId="{6F54AA0C-F12A-46FB-84BD-923B0ABF16FC}">
      <dsp:nvSpPr>
        <dsp:cNvPr id="0" name=""/>
        <dsp:cNvSpPr/>
      </dsp:nvSpPr>
      <dsp:spPr>
        <a:xfrm rot="1582908">
          <a:off x="3425796" y="2324445"/>
          <a:ext cx="346322" cy="343806"/>
        </a:xfrm>
        <a:prstGeom prst="rightArrow">
          <a:avLst>
            <a:gd name="adj1" fmla="val 60000"/>
            <a:gd name="adj2" fmla="val 50000"/>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431167" y="2370290"/>
        <a:ext cx="243180" cy="206284"/>
      </dsp:txXfrm>
    </dsp:sp>
    <dsp:sp modelId="{DE6FD2D8-8D04-44F9-A65F-3B26A0E6A9E1}">
      <dsp:nvSpPr>
        <dsp:cNvPr id="0" name=""/>
        <dsp:cNvSpPr/>
      </dsp:nvSpPr>
      <dsp:spPr>
        <a:xfrm>
          <a:off x="3651383" y="2410995"/>
          <a:ext cx="1686496" cy="1059230"/>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diminish the gap of all vulnerable groups including the lowest 20% of learners</a:t>
          </a:r>
          <a:endParaRPr lang="en-GB" sz="900" kern="1200">
            <a:solidFill>
              <a:sysClr val="windowText" lastClr="000000"/>
            </a:solidFill>
          </a:endParaRPr>
        </a:p>
      </dsp:txBody>
      <dsp:txXfrm>
        <a:off x="3898365" y="2566116"/>
        <a:ext cx="1192532" cy="748988"/>
      </dsp:txXfrm>
    </dsp:sp>
    <dsp:sp modelId="{C248A41E-D3D3-4E0A-82A8-CF2BE8AF61C2}">
      <dsp:nvSpPr>
        <dsp:cNvPr id="0" name=""/>
        <dsp:cNvSpPr/>
      </dsp:nvSpPr>
      <dsp:spPr>
        <a:xfrm rot="5400000">
          <a:off x="2737987" y="2784704"/>
          <a:ext cx="372010" cy="343806"/>
        </a:xfrm>
        <a:prstGeom prst="rightArrow">
          <a:avLst>
            <a:gd name="adj1" fmla="val 60000"/>
            <a:gd name="adj2" fmla="val 50000"/>
          </a:avLst>
        </a:prstGeom>
        <a:solidFill>
          <a:schemeClr val="accent5">
            <a:hueOff val="-918568"/>
            <a:satOff val="135"/>
            <a:lumOff val="-32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789558" y="2801894"/>
        <a:ext cx="268868" cy="206284"/>
      </dsp:txXfrm>
    </dsp:sp>
    <dsp:sp modelId="{17080E01-E85A-442D-9E63-C7449BA34FCC}">
      <dsp:nvSpPr>
        <dsp:cNvPr id="0" name=""/>
        <dsp:cNvSpPr/>
      </dsp:nvSpPr>
      <dsp:spPr>
        <a:xfrm>
          <a:off x="2166114" y="3225685"/>
          <a:ext cx="1543961"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embed standards in Reading, Writing and Maths</a:t>
          </a:r>
        </a:p>
        <a:p>
          <a:pPr lvl="0" algn="ctr" defTabSz="400050">
            <a:lnSpc>
              <a:spcPct val="90000"/>
            </a:lnSpc>
            <a:spcBef>
              <a:spcPct val="0"/>
            </a:spcBef>
            <a:spcAft>
              <a:spcPct val="35000"/>
            </a:spcAft>
          </a:pPr>
          <a:r>
            <a:rPr lang="en-GB" sz="900" b="1" kern="1200">
              <a:solidFill>
                <a:sysClr val="windowText" lastClr="000000"/>
              </a:solidFill>
            </a:rPr>
            <a:t>To continue to use opportunities of NTP and SLT</a:t>
          </a:r>
          <a:endParaRPr lang="en-GB" sz="900" kern="1200">
            <a:solidFill>
              <a:sysClr val="windowText" lastClr="000000"/>
            </a:solidFill>
          </a:endParaRPr>
        </a:p>
      </dsp:txBody>
      <dsp:txXfrm>
        <a:off x="2392222" y="3374868"/>
        <a:ext cx="1091745" cy="720320"/>
      </dsp:txXfrm>
    </dsp:sp>
    <dsp:sp modelId="{D92B2C50-82BB-4084-9800-34379F2C0F32}">
      <dsp:nvSpPr>
        <dsp:cNvPr id="0" name=""/>
        <dsp:cNvSpPr/>
      </dsp:nvSpPr>
      <dsp:spPr>
        <a:xfrm rot="12724269">
          <a:off x="2000051" y="1431630"/>
          <a:ext cx="355418" cy="408125"/>
        </a:xfrm>
        <a:prstGeom prst="rightArrow">
          <a:avLst>
            <a:gd name="adj1" fmla="val 60000"/>
            <a:gd name="adj2" fmla="val 50000"/>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98540" y="1541562"/>
        <a:ext cx="248793" cy="244875"/>
      </dsp:txXfrm>
    </dsp:sp>
    <dsp:sp modelId="{4F932D5F-517E-47CB-9323-DC4F865FDA4A}">
      <dsp:nvSpPr>
        <dsp:cNvPr id="0" name=""/>
        <dsp:cNvSpPr/>
      </dsp:nvSpPr>
      <dsp:spPr>
        <a:xfrm>
          <a:off x="366276" y="2146301"/>
          <a:ext cx="1698414"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with marking and feedback to challenge children and address misconceptions,</a:t>
          </a:r>
        </a:p>
        <a:p>
          <a:pPr lvl="0" algn="ctr" defTabSz="400050">
            <a:lnSpc>
              <a:spcPct val="90000"/>
            </a:lnSpc>
            <a:spcBef>
              <a:spcPct val="0"/>
            </a:spcBef>
            <a:spcAft>
              <a:spcPct val="35000"/>
            </a:spcAft>
          </a:pPr>
          <a:r>
            <a:rPr lang="en-GB" sz="900" b="1" kern="1200">
              <a:solidFill>
                <a:sysClr val="windowText" lastClr="000000"/>
              </a:solidFill>
            </a:rPr>
            <a:t>To work towrads IT QM </a:t>
          </a:r>
          <a:endParaRPr lang="en-GB" sz="900" kern="1200">
            <a:solidFill>
              <a:sysClr val="windowText" lastClr="000000"/>
            </a:solidFill>
          </a:endParaRPr>
        </a:p>
      </dsp:txBody>
      <dsp:txXfrm>
        <a:off x="615003" y="2295484"/>
        <a:ext cx="1200960" cy="720320"/>
      </dsp:txXfrm>
    </dsp:sp>
    <dsp:sp modelId="{5708E216-B964-4A32-8513-4435E3EF8DF2}">
      <dsp:nvSpPr>
        <dsp:cNvPr id="0" name=""/>
        <dsp:cNvSpPr/>
      </dsp:nvSpPr>
      <dsp:spPr>
        <a:xfrm rot="10301285" flipV="1">
          <a:off x="1843539" y="2223497"/>
          <a:ext cx="435014" cy="366360"/>
        </a:xfrm>
        <a:prstGeom prst="rightArrow">
          <a:avLst>
            <a:gd name="adj1" fmla="val 60000"/>
            <a:gd name="adj2" fmla="val 50000"/>
          </a:avLst>
        </a:prstGeom>
        <a:solidFill>
          <a:schemeClr val="accent5">
            <a:hueOff val="-1530947"/>
            <a:satOff val="225"/>
            <a:lumOff val="-539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1952870" y="2288825"/>
        <a:ext cx="325106" cy="219816"/>
      </dsp:txXfrm>
    </dsp:sp>
    <dsp:sp modelId="{2454ED42-542C-4173-B933-0C040287ED79}">
      <dsp:nvSpPr>
        <dsp:cNvPr id="0" name=""/>
        <dsp:cNvSpPr/>
      </dsp:nvSpPr>
      <dsp:spPr>
        <a:xfrm>
          <a:off x="562972" y="644816"/>
          <a:ext cx="1854987"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monitor use of Pupil Premium funding and ensure progress and attainment of vulnerable groups (FSM, FSM6, CLA, SC, )</a:t>
          </a:r>
          <a:endParaRPr lang="en-GB" sz="900" kern="1200">
            <a:solidFill>
              <a:sysClr val="windowText" lastClr="000000"/>
            </a:solidFill>
          </a:endParaRPr>
        </a:p>
      </dsp:txBody>
      <dsp:txXfrm>
        <a:off x="834629" y="793999"/>
        <a:ext cx="1311673" cy="720320"/>
      </dsp:txXfrm>
    </dsp:sp>
    <dsp:sp modelId="{39808C08-BF8D-48FA-B3C9-B51C1DC5C218}">
      <dsp:nvSpPr>
        <dsp:cNvPr id="0" name=""/>
        <dsp:cNvSpPr/>
      </dsp:nvSpPr>
      <dsp:spPr>
        <a:xfrm rot="16296843">
          <a:off x="2852919" y="1124124"/>
          <a:ext cx="223194" cy="369189"/>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2885455" y="1231428"/>
        <a:ext cx="156236" cy="2215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24280" y="-8786"/>
          <a:ext cx="1481265"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raise profile of mental health and well-being for staff and pupils</a:t>
          </a:r>
        </a:p>
      </dsp:txBody>
      <dsp:txXfrm>
        <a:off x="2441206" y="142923"/>
        <a:ext cx="1047413" cy="732518"/>
      </dsp:txXfrm>
    </dsp:sp>
    <dsp:sp modelId="{F80F41AE-8A1F-4CC5-A8BB-D54FE29EED7F}">
      <dsp:nvSpPr>
        <dsp:cNvPr id="0" name=""/>
        <dsp:cNvSpPr/>
      </dsp:nvSpPr>
      <dsp:spPr>
        <a:xfrm rot="1542857">
          <a:off x="3312295" y="434786"/>
          <a:ext cx="172218" cy="34962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314853" y="493504"/>
        <a:ext cx="120553" cy="209776"/>
      </dsp:txXfrm>
    </dsp:sp>
    <dsp:sp modelId="{C54F293B-54E4-440D-96A0-D28783B86F94}">
      <dsp:nvSpPr>
        <dsp:cNvPr id="0" name=""/>
        <dsp:cNvSpPr/>
      </dsp:nvSpPr>
      <dsp:spPr>
        <a:xfrm>
          <a:off x="3545504" y="619249"/>
          <a:ext cx="1643088" cy="1130331"/>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dirty="0">
              <a:solidFill>
                <a:sysClr val="windowText" lastClr="000000"/>
              </a:solidFill>
            </a:rPr>
            <a:t>To continue to monitor financial implications </a:t>
          </a:r>
          <a:r>
            <a:rPr lang="en-GB" sz="900" b="1" kern="1200">
              <a:solidFill>
                <a:sysClr val="windowText" lastClr="000000"/>
              </a:solidFill>
            </a:rPr>
            <a:t>of </a:t>
          </a:r>
          <a:r>
            <a:rPr lang="en-GB" sz="900" b="1" kern="1200" smtClean="0">
              <a:solidFill>
                <a:sysClr val="windowText" lastClr="000000"/>
              </a:solidFill>
            </a:rPr>
            <a:t>after </a:t>
          </a:r>
          <a:r>
            <a:rPr lang="en-GB" sz="900" b="1" kern="1200" dirty="0">
              <a:solidFill>
                <a:sysClr val="windowText" lastClr="000000"/>
              </a:solidFill>
            </a:rPr>
            <a:t>school child care club</a:t>
          </a:r>
        </a:p>
      </dsp:txBody>
      <dsp:txXfrm>
        <a:off x="3786129" y="784782"/>
        <a:ext cx="1161838" cy="799265"/>
      </dsp:txXfrm>
    </dsp:sp>
    <dsp:sp modelId="{29E7A798-853F-4776-9256-4824A9CB1E44}">
      <dsp:nvSpPr>
        <dsp:cNvPr id="0" name=""/>
        <dsp:cNvSpPr/>
      </dsp:nvSpPr>
      <dsp:spPr>
        <a:xfrm rot="19954985">
          <a:off x="3453439" y="1565039"/>
          <a:ext cx="277122" cy="349628"/>
        </a:xfrm>
        <a:prstGeom prst="rightArrow">
          <a:avLst>
            <a:gd name="adj1" fmla="val 60000"/>
            <a:gd name="adj2" fmla="val 50000"/>
          </a:avLst>
        </a:prstGeom>
        <a:solidFill>
          <a:schemeClr val="accent5">
            <a:hueOff val="-306190"/>
            <a:satOff val="45"/>
            <a:lumOff val="-1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3458108" y="1654106"/>
        <a:ext cx="193985" cy="209776"/>
      </dsp:txXfrm>
    </dsp:sp>
    <dsp:sp modelId="{F7A52A2D-9A03-4BDD-8B36-E64AABF318DB}">
      <dsp:nvSpPr>
        <dsp:cNvPr id="0" name=""/>
        <dsp:cNvSpPr/>
      </dsp:nvSpPr>
      <dsp:spPr>
        <a:xfrm>
          <a:off x="2434139" y="1680465"/>
          <a:ext cx="1035936"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a:solidFill>
                <a:sysClr val="windowText" lastClr="000000"/>
              </a:solidFill>
            </a:rPr>
            <a:t>Current Priorities 2023-24</a:t>
          </a:r>
        </a:p>
      </dsp:txBody>
      <dsp:txXfrm>
        <a:off x="2585848" y="1832174"/>
        <a:ext cx="732518" cy="732518"/>
      </dsp:txXfrm>
    </dsp:sp>
    <dsp:sp modelId="{6F54AA0C-F12A-46FB-84BD-923B0ABF16FC}">
      <dsp:nvSpPr>
        <dsp:cNvPr id="0" name=""/>
        <dsp:cNvSpPr/>
      </dsp:nvSpPr>
      <dsp:spPr>
        <a:xfrm rot="1582908">
          <a:off x="3464034" y="2364853"/>
          <a:ext cx="352068" cy="349628"/>
        </a:xfrm>
        <a:prstGeom prst="rightArrow">
          <a:avLst>
            <a:gd name="adj1" fmla="val 60000"/>
            <a:gd name="adj2" fmla="val 50000"/>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469496" y="2411475"/>
        <a:ext cx="247180" cy="209776"/>
      </dsp:txXfrm>
    </dsp:sp>
    <dsp:sp modelId="{DE6FD2D8-8D04-44F9-A65F-3B26A0E6A9E1}">
      <dsp:nvSpPr>
        <dsp:cNvPr id="0" name=""/>
        <dsp:cNvSpPr/>
      </dsp:nvSpPr>
      <dsp:spPr>
        <a:xfrm>
          <a:off x="3693302" y="2452830"/>
          <a:ext cx="1715055" cy="1077167"/>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Children to continue to identify Biblical origins in relation to school values</a:t>
          </a:r>
        </a:p>
      </dsp:txBody>
      <dsp:txXfrm>
        <a:off x="3944466" y="2610577"/>
        <a:ext cx="1212727" cy="761673"/>
      </dsp:txXfrm>
    </dsp:sp>
    <dsp:sp modelId="{C248A41E-D3D3-4E0A-82A8-CF2BE8AF61C2}">
      <dsp:nvSpPr>
        <dsp:cNvPr id="0" name=""/>
        <dsp:cNvSpPr/>
      </dsp:nvSpPr>
      <dsp:spPr>
        <a:xfrm rot="5400000">
          <a:off x="2833065" y="2794532"/>
          <a:ext cx="229771" cy="349628"/>
        </a:xfrm>
        <a:prstGeom prst="rightArrow">
          <a:avLst>
            <a:gd name="adj1" fmla="val 60000"/>
            <a:gd name="adj2" fmla="val 50000"/>
          </a:avLst>
        </a:prstGeom>
        <a:solidFill>
          <a:schemeClr val="accent5">
            <a:hueOff val="-918568"/>
            <a:satOff val="135"/>
            <a:lumOff val="-32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867531" y="2829993"/>
        <a:ext cx="160840" cy="209776"/>
      </dsp:txXfrm>
    </dsp:sp>
    <dsp:sp modelId="{17080E01-E85A-442D-9E63-C7449BA34FCC}">
      <dsp:nvSpPr>
        <dsp:cNvPr id="0" name=""/>
        <dsp:cNvSpPr/>
      </dsp:nvSpPr>
      <dsp:spPr>
        <a:xfrm>
          <a:off x="1895476" y="3281237"/>
          <a:ext cx="2145228"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monitor funding for pre school</a:t>
          </a:r>
          <a:endParaRPr lang="en-GB" sz="900" kern="1200">
            <a:solidFill>
              <a:sysClr val="windowText" lastClr="000000"/>
            </a:solidFill>
          </a:endParaRPr>
        </a:p>
      </dsp:txBody>
      <dsp:txXfrm>
        <a:off x="2209637" y="3432946"/>
        <a:ext cx="1516906" cy="732518"/>
      </dsp:txXfrm>
    </dsp:sp>
    <dsp:sp modelId="{D92B2C50-82BB-4084-9800-34379F2C0F32}">
      <dsp:nvSpPr>
        <dsp:cNvPr id="0" name=""/>
        <dsp:cNvSpPr/>
      </dsp:nvSpPr>
      <dsp:spPr>
        <a:xfrm rot="12724269">
          <a:off x="1947550" y="1411962"/>
          <a:ext cx="343684" cy="415037"/>
        </a:xfrm>
        <a:prstGeom prst="rightArrow">
          <a:avLst>
            <a:gd name="adj1" fmla="val 60000"/>
            <a:gd name="adj2" fmla="val 50000"/>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42788" y="1522342"/>
        <a:ext cx="240579" cy="249023"/>
      </dsp:txXfrm>
    </dsp:sp>
    <dsp:sp modelId="{4F932D5F-517E-47CB-9323-DC4F865FDA4A}">
      <dsp:nvSpPr>
        <dsp:cNvPr id="0" name=""/>
        <dsp:cNvSpPr/>
      </dsp:nvSpPr>
      <dsp:spPr>
        <a:xfrm>
          <a:off x="502733" y="2183681"/>
          <a:ext cx="1427489"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add emergency lights to fire exits</a:t>
          </a:r>
        </a:p>
        <a:p>
          <a:pPr lvl="0" algn="ctr" defTabSz="400050">
            <a:lnSpc>
              <a:spcPct val="90000"/>
            </a:lnSpc>
            <a:spcBef>
              <a:spcPct val="0"/>
            </a:spcBef>
            <a:spcAft>
              <a:spcPct val="35000"/>
            </a:spcAft>
          </a:pPr>
          <a:r>
            <a:rPr lang="en-GB" sz="900" b="1" kern="1200">
              <a:solidFill>
                <a:sysClr val="windowText" lastClr="000000"/>
              </a:solidFill>
            </a:rPr>
            <a:t>To work towards toilet refurbishment - long term</a:t>
          </a:r>
        </a:p>
      </dsp:txBody>
      <dsp:txXfrm>
        <a:off x="711784" y="2335390"/>
        <a:ext cx="1009387" cy="732518"/>
      </dsp:txXfrm>
    </dsp:sp>
    <dsp:sp modelId="{5708E216-B964-4A32-8513-4435E3EF8DF2}">
      <dsp:nvSpPr>
        <dsp:cNvPr id="0" name=""/>
        <dsp:cNvSpPr/>
      </dsp:nvSpPr>
      <dsp:spPr>
        <a:xfrm rot="10152545" flipV="1">
          <a:off x="1890438" y="2267086"/>
          <a:ext cx="444415" cy="372564"/>
        </a:xfrm>
        <a:prstGeom prst="rightArrow">
          <a:avLst>
            <a:gd name="adj1" fmla="val 60000"/>
            <a:gd name="adj2" fmla="val 50000"/>
          </a:avLst>
        </a:prstGeom>
        <a:solidFill>
          <a:schemeClr val="accent5">
            <a:hueOff val="-1530947"/>
            <a:satOff val="225"/>
            <a:lumOff val="-539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01219" y="2331136"/>
        <a:ext cx="332646" cy="223538"/>
      </dsp:txXfrm>
    </dsp:sp>
    <dsp:sp modelId="{2454ED42-542C-4173-B933-0C040287ED79}">
      <dsp:nvSpPr>
        <dsp:cNvPr id="0" name=""/>
        <dsp:cNvSpPr/>
      </dsp:nvSpPr>
      <dsp:spPr>
        <a:xfrm>
          <a:off x="810117" y="666446"/>
          <a:ext cx="1505319"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achieve sports school award again</a:t>
          </a:r>
          <a:endParaRPr lang="en-GB" sz="900" kern="1200">
            <a:solidFill>
              <a:sysClr val="windowText" lastClr="000000"/>
            </a:solidFill>
          </a:endParaRPr>
        </a:p>
      </dsp:txBody>
      <dsp:txXfrm>
        <a:off x="1030566" y="818155"/>
        <a:ext cx="1064421" cy="732518"/>
      </dsp:txXfrm>
    </dsp:sp>
    <dsp:sp modelId="{39808C08-BF8D-48FA-B3C9-B51C1DC5C218}">
      <dsp:nvSpPr>
        <dsp:cNvPr id="0" name=""/>
        <dsp:cNvSpPr/>
      </dsp:nvSpPr>
      <dsp:spPr>
        <a:xfrm rot="16200000">
          <a:off x="2737350" y="1081957"/>
          <a:ext cx="354717" cy="375441"/>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2790558" y="1210253"/>
        <a:ext cx="248302" cy="22526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03CAB30-20F4-4A85-87E2-D2B56DFB589C}" type="datetimeFigureOut">
              <a:rPr lang="en-GB" smtClean="0"/>
              <a:t>18/10/2023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6A94B23-CB67-4B5C-B862-0BD2A0D44598}" type="slidenum">
              <a:rPr lang="en-GB" smtClean="0"/>
              <a:t>‹#›</a:t>
            </a:fld>
            <a:endParaRPr lang="en-GB"/>
          </a:p>
        </p:txBody>
      </p:sp>
    </p:spTree>
    <p:extLst>
      <p:ext uri="{BB962C8B-B14F-4D97-AF65-F5344CB8AC3E}">
        <p14:creationId xmlns:p14="http://schemas.microsoft.com/office/powerpoint/2010/main" val="3322751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GB" dirty="0"/>
          </a:p>
        </p:txBody>
      </p:sp>
      <p:sp>
        <p:nvSpPr>
          <p:cNvPr id="8192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819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192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GB" dirty="0"/>
          </a:p>
        </p:txBody>
      </p:sp>
      <p:sp>
        <p:nvSpPr>
          <p:cNvPr id="8192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FC8358E-FDA3-4B9D-A39C-FF684D0D1539}" type="slidenum">
              <a:rPr lang="en-GB"/>
              <a:pPr/>
              <a:t>‹#›</a:t>
            </a:fld>
            <a:endParaRPr lang="en-GB" dirty="0"/>
          </a:p>
        </p:txBody>
      </p:sp>
    </p:spTree>
    <p:extLst>
      <p:ext uri="{BB962C8B-B14F-4D97-AF65-F5344CB8AC3E}">
        <p14:creationId xmlns:p14="http://schemas.microsoft.com/office/powerpoint/2010/main" val="39715823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818C3-4F8C-4B8F-95AE-1006918004C6}" type="slidenum">
              <a:rPr lang="en-GB"/>
              <a:pPr/>
              <a:t>1</a:t>
            </a:fld>
            <a:endParaRPr lang="en-GB"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55676-1ECB-4E74-9250-FCE322E06F11}" type="slidenum">
              <a:rPr lang="en-GB"/>
              <a:pPr/>
              <a:t>2</a:t>
            </a:fld>
            <a:endParaRPr lang="en-GB"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55676-1ECB-4E74-9250-FCE322E06F11}" type="slidenum">
              <a:rPr lang="en-GB"/>
              <a:pPr/>
              <a:t>4</a:t>
            </a:fld>
            <a:endParaRPr lang="en-GB"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CFA630-13BB-46C4-BD44-B2C5F9B66074}" type="datetimeFigureOut">
              <a:rPr lang="en-US" smtClean="0"/>
              <a:pPr/>
              <a:t>10/18/2023</a:t>
            </a:fld>
            <a:endParaRPr lang="en-US" dirty="0">
              <a:solidFill>
                <a:srgbClr val="FFFFFF"/>
              </a:solidFill>
            </a:endParaRPr>
          </a:p>
        </p:txBody>
      </p:sp>
      <p:sp>
        <p:nvSpPr>
          <p:cNvPr id="19" name="Footer Placeholder 18"/>
          <p:cNvSpPr>
            <a:spLocks noGrp="1"/>
          </p:cNvSpPr>
          <p:nvPr>
            <p:ph type="ftr" sz="quarter" idx="11"/>
          </p:nvPr>
        </p:nvSpPr>
        <p:spPr/>
        <p:txBody>
          <a:bodyPr/>
          <a:lstStyle/>
          <a:p>
            <a:endParaRPr kumimoji="0" lang="en-US" dirty="0">
              <a:solidFill>
                <a:srgbClr val="FFFFFF"/>
              </a:solidFill>
            </a:endParaRPr>
          </a:p>
        </p:txBody>
      </p:sp>
      <p:sp>
        <p:nvSpPr>
          <p:cNvPr id="27" name="Slide Number Placeholder 26"/>
          <p:cNvSpPr>
            <a:spLocks noGrp="1"/>
          </p:cNvSpPr>
          <p:nvPr>
            <p:ph type="sldNum" sz="quarter" idx="12"/>
          </p:nvPr>
        </p:nvSpPr>
        <p:spPr/>
        <p:txBody>
          <a:bodyPr/>
          <a:lstStyle/>
          <a:p>
            <a:fld id="{BC5217A8-0E06-4059-AC45-433E2E67A85D}" type="slidenum">
              <a:rPr kumimoji="0" lang="en-US" smtClean="0"/>
              <a:pPr/>
              <a:t>‹#›</a:t>
            </a:fld>
            <a:endParaRPr kumimoji="0"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CFA630-13BB-46C4-BD44-B2C5F9B66074}" type="datetimeFigureOut">
              <a:rPr lang="en-US" smtClean="0"/>
              <a:pPr/>
              <a:t>10/18/2023</a:t>
            </a:fld>
            <a:endParaRPr lang="en-US">
              <a:solidFill>
                <a:schemeClr val="tx2"/>
              </a:solidFill>
            </a:endParaRPr>
          </a:p>
        </p:txBody>
      </p:sp>
      <p:sp>
        <p:nvSpPr>
          <p:cNvPr id="5" name="Footer Placeholder 4"/>
          <p:cNvSpPr>
            <a:spLocks noGrp="1"/>
          </p:cNvSpPr>
          <p:nvPr>
            <p:ph type="ftr" sz="quarter" idx="11"/>
          </p:nvPr>
        </p:nvSpPr>
        <p:spPr/>
        <p:txBody>
          <a:bodyPr/>
          <a:lstStyle/>
          <a:p>
            <a:endParaRPr kumimoji="0" lang="en-US" dirty="0">
              <a:solidFill>
                <a:schemeClr val="tx2"/>
              </a:solidFill>
            </a:endParaRPr>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FA630-13BB-46C4-BD44-B2C5F9B66074}" type="datetimeFigureOut">
              <a:rPr lang="en-US" smtClean="0"/>
              <a:pPr/>
              <a:t>10/18/2023</a:t>
            </a:fld>
            <a:endParaRPr lang="en-US" dirty="0">
              <a:solidFill>
                <a:schemeClr val="tx2"/>
              </a:solidFill>
            </a:endParaRPr>
          </a:p>
        </p:txBody>
      </p:sp>
      <p:sp>
        <p:nvSpPr>
          <p:cNvPr id="3" name="Footer Placeholder 2"/>
          <p:cNvSpPr>
            <a:spLocks noGrp="1"/>
          </p:cNvSpPr>
          <p:nvPr>
            <p:ph type="ftr" sz="quarter" idx="11"/>
          </p:nvPr>
        </p:nvSpPr>
        <p:spPr/>
        <p:txBody>
          <a:bodyPr/>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BC5217A8-0E06-4059-AC45-433E2E67A85D}"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CFA630-13BB-46C4-BD44-B2C5F9B66074}" type="datetimeFigureOut">
              <a:rPr lang="en-US" smtClean="0"/>
              <a:pPr/>
              <a:t>10/18/2023</a:t>
            </a:fld>
            <a:endParaRPr lang="en-US" sz="1000" dirty="0">
              <a:solidFill>
                <a:schemeClr val="tx2"/>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eaLnBrk="1" latinLnBrk="0" hangingPunct="1"/>
            <a:endParaRPr kumimoji="0" lang="en-US" sz="1000" dirty="0">
              <a:solidFill>
                <a:schemeClr val="tx2"/>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ogle.co.uk/url?sa=i&amp;rct=j&amp;q=&amp;esrc=s&amp;source=images&amp;cd=&amp;cad=rja&amp;uact=8&amp;ved=0CAcQjRw&amp;url=http://www.apperley-deerhurst.co.uk/school--pre-school.html&amp;ei=1eRTVe_pH4L_Uo7FgeAG&amp;bvm=bv.93112503,d.ZGU&amp;psig=AFQjCNE6aGgEtRwLASyTpFoscVReo2kYDg&amp;ust=1431647587511997" TargetMode="External"/><Relationship Id="rId5" Type="http://schemas.openxmlformats.org/officeDocument/2006/relationships/image" Target="../media/image3.jpeg"/><Relationship Id="rId4" Type="http://schemas.openxmlformats.org/officeDocument/2006/relationships/hyperlink" Target="http://www.google.co.uk/url?sa=i&amp;rct=j&amp;q=&amp;esrc=s&amp;source=images&amp;cd=&amp;cad=rja&amp;uact=8&amp;ved=0CAcQjRw&amp;url=http://www.deerhurst.gloucs.sch.uk/&amp;ei=LuRTVdfGLcW1UYrKgUg&amp;bvm=bv.93112503,d.ZGU&amp;psig=AFQjCNE6aGgEtRwLASyTpFoscVReo2kYDg&amp;ust=1431647587511997" TargetMode="External"/><Relationship Id="rId9"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source=images&amp;cd=&amp;cad=rja&amp;uact=8&amp;ved=0CAcQjRw&amp;url=http://www.deerhurst.gloucs.sch.uk/&amp;ei=LuRTVdfGLcW1UYrKgUg&amp;bvm=bv.93112503,d.ZGU&amp;psig=AFQjCNE6aGgEtRwLASyTpFoscVReo2kYDg&amp;ust=1431647587511997"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bwMode="auto">
          <a:xfrm>
            <a:off x="611560" y="3140968"/>
            <a:ext cx="7592888" cy="2495128"/>
          </a:xfrm>
          <a:prstGeom prst="rect">
            <a:avLst/>
          </a:prstGeom>
          <a:solidFill>
            <a:srgbClr val="FFFF00"/>
          </a:solid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GB" sz="2800" b="1" kern="0" dirty="0">
                <a:solidFill>
                  <a:srgbClr val="000000"/>
                </a:solidFill>
                <a:latin typeface="+mn-lt"/>
              </a:rPr>
              <a:t>Parent  Forum</a:t>
            </a:r>
          </a:p>
          <a:p>
            <a:pPr marL="0" marR="0" lvl="0" indent="0" defTabSz="914400" rtl="0" eaLnBrk="1" fontAlgn="base" latinLnBrk="0" hangingPunct="1">
              <a:lnSpc>
                <a:spcPct val="100000"/>
              </a:lnSpc>
              <a:spcBef>
                <a:spcPct val="20000"/>
              </a:spcBef>
              <a:spcAft>
                <a:spcPct val="0"/>
              </a:spcAft>
              <a:buClrTx/>
              <a:buSzTx/>
              <a:buFontTx/>
              <a:buNone/>
              <a:tabLst/>
              <a:defRPr/>
            </a:pPr>
            <a:r>
              <a:rPr kumimoji="0" lang="en-GB" sz="2800" b="1" i="0" u="none" strike="noStrike" kern="0" cap="none" spc="0" normalizeH="0" baseline="0" noProof="0" dirty="0" err="1" smtClean="0">
                <a:ln>
                  <a:noFill/>
                </a:ln>
                <a:solidFill>
                  <a:srgbClr val="000000"/>
                </a:solidFill>
                <a:effectLst/>
                <a:uLnTx/>
                <a:uFillTx/>
                <a:latin typeface="+mn-lt"/>
                <a:ea typeface="+mn-ea"/>
                <a:cs typeface="+mn-cs"/>
              </a:rPr>
              <a:t>Aut</a:t>
            </a:r>
            <a:r>
              <a:rPr kumimoji="0" lang="en-GB" sz="2800" b="1" i="0" u="none" strike="noStrike" kern="0" cap="none" spc="0" normalizeH="0" baseline="0" noProof="0" dirty="0" smtClean="0">
                <a:ln>
                  <a:noFill/>
                </a:ln>
                <a:solidFill>
                  <a:srgbClr val="000000"/>
                </a:solidFill>
                <a:effectLst/>
                <a:uLnTx/>
                <a:uFillTx/>
                <a:latin typeface="+mn-lt"/>
                <a:ea typeface="+mn-ea"/>
                <a:cs typeface="+mn-cs"/>
              </a:rPr>
              <a:t> 2023</a:t>
            </a:r>
          </a:p>
          <a:p>
            <a:pPr lvl="0">
              <a:spcBef>
                <a:spcPct val="20000"/>
              </a:spcBef>
              <a:defRPr/>
            </a:pPr>
            <a:r>
              <a:rPr lang="en-GB" sz="3200" dirty="0" smtClean="0">
                <a:solidFill>
                  <a:schemeClr val="bg1"/>
                </a:solidFill>
              </a:rPr>
              <a:t> </a:t>
            </a:r>
            <a:r>
              <a:rPr lang="en-GB" sz="1800" dirty="0" smtClean="0">
                <a:solidFill>
                  <a:schemeClr val="bg1"/>
                </a:solidFill>
              </a:rPr>
              <a:t>Learning and living as </a:t>
            </a:r>
            <a:r>
              <a:rPr lang="en-GB" sz="1800" i="1" dirty="0" smtClean="0">
                <a:solidFill>
                  <a:schemeClr val="bg1"/>
                </a:solidFill>
              </a:rPr>
              <a:t>children of God</a:t>
            </a:r>
            <a:r>
              <a:rPr lang="en-GB" sz="1800" dirty="0" smtClean="0">
                <a:solidFill>
                  <a:schemeClr val="bg1"/>
                </a:solidFill>
              </a:rPr>
              <a:t/>
            </a:r>
            <a:br>
              <a:rPr lang="en-GB" sz="1800" dirty="0" smtClean="0">
                <a:solidFill>
                  <a:schemeClr val="bg1"/>
                </a:solidFill>
              </a:rPr>
            </a:br>
            <a:r>
              <a:rPr lang="en-GB" sz="1800" i="1" dirty="0" smtClean="0">
                <a:solidFill>
                  <a:schemeClr val="bg1"/>
                </a:solidFill>
              </a:rPr>
              <a:t> (Ephesians5:1)(You are God’s children whom he loves. Try to be like God)</a:t>
            </a:r>
            <a:endParaRPr kumimoji="0" lang="en-GB" sz="3200" b="1" i="0" u="none" strike="noStrike" kern="0" cap="none" spc="0" normalizeH="0" baseline="0" noProof="0" dirty="0">
              <a:ln>
                <a:noFill/>
              </a:ln>
              <a:solidFill>
                <a:schemeClr val="bg1"/>
              </a:solidFill>
              <a:effectLst/>
              <a:uLnTx/>
              <a:uFillTx/>
              <a:latin typeface="+mn-lt"/>
              <a:ea typeface="+mn-ea"/>
              <a:cs typeface="+mn-cs"/>
            </a:endParaRPr>
          </a:p>
          <a:p>
            <a:pPr marL="0" marR="0" lvl="0" indent="0" defTabSz="914400" rtl="0" eaLnBrk="1" fontAlgn="base" latinLnBrk="0" hangingPunct="1">
              <a:lnSpc>
                <a:spcPct val="100000"/>
              </a:lnSpc>
              <a:spcBef>
                <a:spcPct val="20000"/>
              </a:spcBef>
              <a:spcAft>
                <a:spcPct val="0"/>
              </a:spcAft>
              <a:buClrTx/>
              <a:buSzTx/>
              <a:buFontTx/>
              <a:buNone/>
              <a:tabLst/>
              <a:defRPr/>
            </a:pPr>
            <a:r>
              <a:rPr kumimoji="0" lang="en-GB" sz="2800" b="1" i="0" u="none" strike="noStrike" kern="0" cap="none" spc="0" normalizeH="0" baseline="0" noProof="0" dirty="0">
                <a:ln>
                  <a:noFill/>
                </a:ln>
                <a:solidFill>
                  <a:srgbClr val="000000"/>
                </a:solidFill>
                <a:effectLst/>
                <a:uLnTx/>
                <a:uFillTx/>
                <a:latin typeface="+mn-lt"/>
                <a:ea typeface="+mn-ea"/>
                <a:cs typeface="+mn-cs"/>
              </a:rPr>
              <a:t/>
            </a:r>
            <a:br>
              <a:rPr kumimoji="0" lang="en-GB" sz="2800" b="1" i="0" u="none" strike="noStrike" kern="0" cap="none" spc="0" normalizeH="0" baseline="0" noProof="0" dirty="0">
                <a:ln>
                  <a:noFill/>
                </a:ln>
                <a:solidFill>
                  <a:srgbClr val="000000"/>
                </a:solidFill>
                <a:effectLst/>
                <a:uLnTx/>
                <a:uFillTx/>
                <a:latin typeface="+mn-lt"/>
                <a:ea typeface="+mn-ea"/>
                <a:cs typeface="+mn-cs"/>
              </a:rPr>
            </a:br>
            <a:r>
              <a:rPr kumimoji="0" lang="en-GB" sz="2800" b="1" i="0" u="none" strike="noStrike" kern="0" cap="none" spc="0" normalizeH="0" baseline="0" noProof="0" dirty="0" smtClean="0">
                <a:ln>
                  <a:noFill/>
                </a:ln>
                <a:solidFill>
                  <a:srgbClr val="000000"/>
                </a:solidFill>
                <a:effectLst/>
                <a:uLnTx/>
                <a:uFillTx/>
                <a:latin typeface="+mn-lt"/>
                <a:ea typeface="+mn-ea"/>
                <a:cs typeface="+mn-cs"/>
              </a:rPr>
              <a:t>Jayne </a:t>
            </a:r>
            <a:r>
              <a:rPr kumimoji="0" lang="en-GB" sz="2800" b="1" i="0" u="none" strike="noStrike" kern="0" cap="none" spc="0" normalizeH="0" baseline="0" noProof="0" dirty="0">
                <a:ln>
                  <a:noFill/>
                </a:ln>
                <a:solidFill>
                  <a:srgbClr val="000000"/>
                </a:solidFill>
                <a:effectLst/>
                <a:uLnTx/>
                <a:uFillTx/>
                <a:latin typeface="+mn-lt"/>
                <a:ea typeface="+mn-ea"/>
                <a:cs typeface="+mn-cs"/>
              </a:rPr>
              <a:t>Neveu</a:t>
            </a:r>
          </a:p>
        </p:txBody>
      </p:sp>
      <p:sp>
        <p:nvSpPr>
          <p:cNvPr id="10242" name="AutoShape 2" descr="Image result for deerhurst and apperley cofe primary school"/>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244" name="AutoShape 4" descr="Image result for deerhurst and apperle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6" name="irc_mi" descr="http://www.deerhurst.gloucs.sch.uk/public/Content_Management/main/images/OceanUpload38499_1371041636137_compressed.jpg">
            <a:hlinkClick r:id="rId4"/>
          </p:cNvPr>
          <p:cNvPicPr/>
          <p:nvPr/>
        </p:nvPicPr>
        <p:blipFill>
          <a:blip r:embed="rId5" cstate="print"/>
          <a:srcRect/>
          <a:stretch>
            <a:fillRect/>
          </a:stretch>
        </p:blipFill>
        <p:spPr bwMode="auto">
          <a:xfrm>
            <a:off x="3131840" y="260648"/>
            <a:ext cx="2618212" cy="2604052"/>
          </a:xfrm>
          <a:prstGeom prst="rect">
            <a:avLst/>
          </a:prstGeom>
          <a:noFill/>
          <a:ln w="9525">
            <a:noFill/>
            <a:miter lim="800000"/>
            <a:headEnd/>
            <a:tailEnd/>
          </a:ln>
        </p:spPr>
      </p:pic>
      <p:pic>
        <p:nvPicPr>
          <p:cNvPr id="7" name="irc_mi" descr="http://www.apperley-deerhurst.co.uk/uploads/6/3/3/8/6338062/1339408_orig.jpg">
            <a:hlinkClick r:id="rId6"/>
          </p:cNvPr>
          <p:cNvPicPr/>
          <p:nvPr/>
        </p:nvPicPr>
        <p:blipFill>
          <a:blip r:embed="rId7" cstate="print"/>
          <a:srcRect l="33010" r="31867"/>
          <a:stretch>
            <a:fillRect/>
          </a:stretch>
        </p:blipFill>
        <p:spPr bwMode="auto">
          <a:xfrm rot="715864">
            <a:off x="6214588" y="672995"/>
            <a:ext cx="2778648" cy="1748881"/>
          </a:xfrm>
          <a:prstGeom prst="rect">
            <a:avLst/>
          </a:prstGeom>
          <a:noFill/>
          <a:ln w="9525">
            <a:noFill/>
            <a:miter lim="800000"/>
            <a:headEnd/>
            <a:tailEnd/>
          </a:ln>
        </p:spPr>
      </p:pic>
      <p:pic>
        <p:nvPicPr>
          <p:cNvPr id="10246" name="Picture 6" descr="Picture"/>
          <p:cNvPicPr>
            <a:picLocks noChangeAspect="1" noChangeArrowheads="1"/>
          </p:cNvPicPr>
          <p:nvPr/>
        </p:nvPicPr>
        <p:blipFill>
          <a:blip r:embed="rId8" cstate="print"/>
          <a:srcRect/>
          <a:stretch>
            <a:fillRect/>
          </a:stretch>
        </p:blipFill>
        <p:spPr bwMode="auto">
          <a:xfrm rot="20794733">
            <a:off x="151386" y="254267"/>
            <a:ext cx="2377344" cy="1584176"/>
          </a:xfrm>
          <a:prstGeom prst="rect">
            <a:avLst/>
          </a:prstGeom>
          <a:noFill/>
        </p:spPr>
      </p:pic>
      <p:pic>
        <p:nvPicPr>
          <p:cNvPr id="10248" name="Picture 8" descr="Picture"/>
          <p:cNvPicPr>
            <a:picLocks noChangeAspect="1" noChangeArrowheads="1"/>
          </p:cNvPicPr>
          <p:nvPr/>
        </p:nvPicPr>
        <p:blipFill>
          <a:blip r:embed="rId9" cstate="print"/>
          <a:srcRect/>
          <a:stretch>
            <a:fillRect/>
          </a:stretch>
        </p:blipFill>
        <p:spPr bwMode="auto">
          <a:xfrm>
            <a:off x="0" y="5027553"/>
            <a:ext cx="2746919" cy="183044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20688"/>
            <a:ext cx="6912768" cy="4524315"/>
          </a:xfrm>
          <a:prstGeom prst="rect">
            <a:avLst/>
          </a:prstGeom>
          <a:noFill/>
        </p:spPr>
        <p:txBody>
          <a:bodyPr wrap="square" rtlCol="0">
            <a:spAutoFit/>
          </a:bodyPr>
          <a:lstStyle/>
          <a:p>
            <a:endParaRPr lang="en-GB" dirty="0"/>
          </a:p>
          <a:p>
            <a:endParaRPr lang="en-GB" sz="1600" b="1" dirty="0"/>
          </a:p>
          <a:p>
            <a:endParaRPr lang="en-GB" sz="1600" b="1" dirty="0"/>
          </a:p>
          <a:p>
            <a:endParaRPr lang="en-GB" sz="1600"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3" name="TextBox 2"/>
          <p:cNvSpPr txBox="1"/>
          <p:nvPr/>
        </p:nvSpPr>
        <p:spPr>
          <a:xfrm>
            <a:off x="1403648" y="1916832"/>
            <a:ext cx="6048672" cy="3046988"/>
          </a:xfrm>
          <a:prstGeom prst="rect">
            <a:avLst/>
          </a:prstGeom>
          <a:noFill/>
        </p:spPr>
        <p:txBody>
          <a:bodyPr wrap="square" rtlCol="0">
            <a:spAutoFit/>
          </a:bodyPr>
          <a:lstStyle/>
          <a:p>
            <a:r>
              <a:rPr lang="en-GB" dirty="0" smtClean="0"/>
              <a:t>Questions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07369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rc_mi" descr="http://www.deerhurst.gloucs.sch.uk/public/Content_Management/main/images/OceanUpload38499_1371041636137_compressed.jpg">
            <a:hlinkClick r:id="rId2"/>
          </p:cNvPr>
          <p:cNvPicPr>
            <a:picLocks noGrp="1"/>
          </p:cNvPicPr>
          <p:nvPr>
            <p:ph type="pic" idx="1"/>
          </p:nvPr>
        </p:nvPicPr>
        <p:blipFill>
          <a:blip r:embed="rId3" cstate="print"/>
          <a:srcRect t="7343" b="7343"/>
          <a:stretch>
            <a:fillRect/>
          </a:stretch>
        </p:blipFill>
        <p:spPr bwMode="auto">
          <a:xfrm>
            <a:off x="222380" y="527373"/>
            <a:ext cx="1901348" cy="1605483"/>
          </a:xfrm>
          <a:prstGeom prst="rect">
            <a:avLst/>
          </a:prstGeom>
          <a:noFill/>
          <a:ln w="9525">
            <a:noFill/>
            <a:miter lim="800000"/>
            <a:headEnd/>
            <a:tailEnd/>
          </a:ln>
        </p:spPr>
      </p:pic>
      <p:sp>
        <p:nvSpPr>
          <p:cNvPr id="4" name="Rectangle 3"/>
          <p:cNvSpPr/>
          <p:nvPr/>
        </p:nvSpPr>
        <p:spPr>
          <a:xfrm>
            <a:off x="2987824" y="476672"/>
            <a:ext cx="5652120" cy="4801314"/>
          </a:xfrm>
          <a:prstGeom prst="rect">
            <a:avLst/>
          </a:prstGeom>
        </p:spPr>
        <p:txBody>
          <a:bodyPr wrap="square">
            <a:spAutoFit/>
          </a:bodyPr>
          <a:lstStyle/>
          <a:p>
            <a:r>
              <a:rPr lang="en-GB" sz="2000" dirty="0" smtClean="0"/>
              <a:t>Our vision remains stronger than ever</a:t>
            </a:r>
            <a:r>
              <a:rPr lang="en-GB" dirty="0" smtClean="0"/>
              <a:t/>
            </a:r>
            <a:br>
              <a:rPr lang="en-GB" dirty="0" smtClean="0"/>
            </a:br>
            <a:r>
              <a:rPr lang="en-GB" sz="2000" dirty="0" smtClean="0"/>
              <a:t>    Learning and living as </a:t>
            </a:r>
            <a:r>
              <a:rPr lang="en-GB" sz="2000" i="1" dirty="0" smtClean="0"/>
              <a:t>children of God</a:t>
            </a:r>
            <a:r>
              <a:rPr lang="en-GB" sz="2000" dirty="0" smtClean="0"/>
              <a:t/>
            </a:r>
            <a:br>
              <a:rPr lang="en-GB" sz="2000" dirty="0" smtClean="0"/>
            </a:br>
            <a:r>
              <a:rPr lang="en-GB" sz="2000" i="1" dirty="0" smtClean="0"/>
              <a:t> (Ephesians5:1)(You are God’s </a:t>
            </a:r>
            <a:r>
              <a:rPr lang="en-GB" i="1" dirty="0" smtClean="0"/>
              <a:t>children whom he loves. Try to be like God)</a:t>
            </a:r>
            <a:br>
              <a:rPr lang="en-GB" i="1" dirty="0" smtClean="0"/>
            </a:br>
            <a:r>
              <a:rPr lang="en-GB" sz="1000" b="1" dirty="0" smtClean="0"/>
              <a:t>          </a:t>
            </a:r>
            <a:r>
              <a:rPr lang="en-GB" sz="1800" b="1" i="1" dirty="0" smtClean="0"/>
              <a:t>We serve our community by providing the highest quality education, encouraging understanding of faith and promoting Christian values.  All children can express curiosity, explore big questions, share socially and spiritually with freedom to make good choices underpinned by our values.  </a:t>
            </a:r>
            <a:r>
              <a:rPr lang="en-GB" sz="1800" b="1" i="1" dirty="0" smtClean="0">
                <a:solidFill>
                  <a:srgbClr val="FF0000"/>
                </a:solidFill>
              </a:rPr>
              <a:t>Respect, Friendship, Perseverance, Thankfulness, Trust and Truthfulness</a:t>
            </a:r>
            <a:r>
              <a:rPr lang="en-GB" sz="1800" b="1" i="1" dirty="0" smtClean="0"/>
              <a:t> and our shadow values of Compassion, Courage, Forgiveness, Generosity, Justice and Service</a:t>
            </a:r>
            <a:br>
              <a:rPr lang="en-GB" sz="1800" b="1" i="1" dirty="0" smtClean="0"/>
            </a:br>
            <a:r>
              <a:rPr lang="en-GB" sz="2000" b="1" i="1" dirty="0" smtClean="0">
                <a:solidFill>
                  <a:schemeClr val="bg1"/>
                </a:solidFill>
              </a:rPr>
              <a:t> </a:t>
            </a:r>
            <a:endParaRPr lang="en-GB" sz="1800" b="1" dirty="0"/>
          </a:p>
        </p:txBody>
      </p:sp>
      <p:sp>
        <p:nvSpPr>
          <p:cNvPr id="6" name="TextBox 5"/>
          <p:cNvSpPr txBox="1"/>
          <p:nvPr/>
        </p:nvSpPr>
        <p:spPr>
          <a:xfrm>
            <a:off x="323528" y="2852936"/>
            <a:ext cx="2520280" cy="830997"/>
          </a:xfrm>
          <a:prstGeom prst="rect">
            <a:avLst/>
          </a:prstGeom>
          <a:noFill/>
        </p:spPr>
        <p:txBody>
          <a:bodyPr wrap="square" rtlCol="0">
            <a:spAutoFit/>
          </a:bodyPr>
          <a:lstStyle/>
          <a:p>
            <a:r>
              <a:rPr lang="en-GB" dirty="0" smtClean="0"/>
              <a:t>Thank you for coming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95736" y="1268760"/>
            <a:ext cx="6048672" cy="461665"/>
          </a:xfrm>
          <a:prstGeom prst="rect">
            <a:avLst/>
          </a:prstGeom>
          <a:noFill/>
        </p:spPr>
        <p:txBody>
          <a:bodyPr wrap="square" rtlCol="0">
            <a:spAutoFit/>
          </a:bodyPr>
          <a:lstStyle/>
          <a:p>
            <a:endParaRPr lang="en-GB" sz="2400" b="1" dirty="0"/>
          </a:p>
        </p:txBody>
      </p:sp>
      <p:sp>
        <p:nvSpPr>
          <p:cNvPr id="3" name="Rectangle 2"/>
          <p:cNvSpPr/>
          <p:nvPr/>
        </p:nvSpPr>
        <p:spPr>
          <a:xfrm>
            <a:off x="2176422" y="5301209"/>
            <a:ext cx="4555818" cy="1498102"/>
          </a:xfrm>
          <a:prstGeom prst="rect">
            <a:avLst/>
          </a:prstGeom>
        </p:spPr>
        <p:txBody>
          <a:bodyPr wrap="square">
            <a:spAutoFit/>
          </a:bodyPr>
          <a:lstStyle/>
          <a:p>
            <a:pPr>
              <a:lnSpc>
                <a:spcPct val="115000"/>
              </a:lnSpc>
              <a:spcAft>
                <a:spcPts val="1000"/>
              </a:spcAft>
            </a:pPr>
            <a:r>
              <a:rPr lang="en-GB" sz="1600" dirty="0">
                <a:latin typeface="Calibri" panose="020F0502020204030204" pitchFamily="34" charset="0"/>
                <a:ea typeface="Calibri" panose="020F0502020204030204" pitchFamily="34" charset="0"/>
                <a:cs typeface="Times New Roman" panose="02020603050405020304" pitchFamily="18" charset="0"/>
              </a:rPr>
              <a:t>2022 GLD Av points – School 33.9, </a:t>
            </a:r>
            <a:r>
              <a:rPr lang="en-GB" sz="1600" dirty="0" err="1">
                <a:latin typeface="Calibri" panose="020F0502020204030204" pitchFamily="34" charset="0"/>
                <a:ea typeface="Calibri" panose="020F0502020204030204" pitchFamily="34" charset="0"/>
                <a:cs typeface="Times New Roman" panose="02020603050405020304" pitchFamily="18" charset="0"/>
              </a:rPr>
              <a:t>Glos</a:t>
            </a:r>
            <a:r>
              <a:rPr lang="en-GB" sz="1600" dirty="0">
                <a:latin typeface="Calibri" panose="020F0502020204030204" pitchFamily="34" charset="0"/>
                <a:ea typeface="Calibri" panose="020F0502020204030204" pitchFamily="34" charset="0"/>
                <a:cs typeface="Times New Roman" panose="02020603050405020304" pitchFamily="18" charset="0"/>
              </a:rPr>
              <a:t> 31.6 Nat </a:t>
            </a:r>
            <a:r>
              <a:rPr lang="en-GB" sz="1600" dirty="0" smtClean="0">
                <a:latin typeface="Calibri" panose="020F0502020204030204" pitchFamily="34" charset="0"/>
                <a:ea typeface="Calibri" panose="020F0502020204030204" pitchFamily="34" charset="0"/>
                <a:cs typeface="Times New Roman" panose="02020603050405020304" pitchFamily="18" charset="0"/>
              </a:rPr>
              <a:t>31</a:t>
            </a:r>
          </a:p>
          <a:p>
            <a:pPr>
              <a:lnSpc>
                <a:spcPct val="115000"/>
              </a:lnSpc>
              <a:spcAft>
                <a:spcPts val="1000"/>
              </a:spcAft>
            </a:pPr>
            <a:r>
              <a:rPr lang="en-GB" sz="1600" dirty="0"/>
              <a:t>2023 GLD Av Points – School 33.8 </a:t>
            </a:r>
            <a:r>
              <a:rPr lang="en-GB" sz="1600" dirty="0" err="1"/>
              <a:t>Glos</a:t>
            </a:r>
            <a:r>
              <a:rPr lang="en-GB" sz="1600" dirty="0"/>
              <a:t> </a:t>
            </a:r>
            <a:r>
              <a:rPr lang="en-GB" sz="1600" dirty="0" err="1"/>
              <a:t>xxxx</a:t>
            </a:r>
            <a:r>
              <a:rPr lang="en-GB" sz="1600" dirty="0"/>
              <a:t> Nat </a:t>
            </a:r>
            <a:r>
              <a:rPr lang="en-GB" sz="1600" dirty="0" err="1"/>
              <a:t>xxxx</a:t>
            </a:r>
            <a:endParaRPr lang="en-GB" sz="1600" dirty="0"/>
          </a:p>
          <a:p>
            <a:pP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9957171"/>
              </p:ext>
            </p:extLst>
          </p:nvPr>
        </p:nvGraphicFramePr>
        <p:xfrm>
          <a:off x="1259632" y="1268760"/>
          <a:ext cx="6608445" cy="3993642"/>
        </p:xfrm>
        <a:graphic>
          <a:graphicData uri="http://schemas.openxmlformats.org/drawingml/2006/table">
            <a:tbl>
              <a:tblPr firstRow="1" bandRow="1">
                <a:tableStyleId>{5C22544A-7EE6-4342-B048-85BDC9FD1C3A}</a:tableStyleId>
              </a:tblPr>
              <a:tblGrid>
                <a:gridCol w="390525">
                  <a:extLst>
                    <a:ext uri="{9D8B030D-6E8A-4147-A177-3AD203B41FA5}">
                      <a16:colId xmlns:a16="http://schemas.microsoft.com/office/drawing/2014/main" val="2807811919"/>
                    </a:ext>
                  </a:extLst>
                </a:gridCol>
                <a:gridCol w="421005">
                  <a:extLst>
                    <a:ext uri="{9D8B030D-6E8A-4147-A177-3AD203B41FA5}">
                      <a16:colId xmlns:a16="http://schemas.microsoft.com/office/drawing/2014/main" val="3208383620"/>
                    </a:ext>
                  </a:extLst>
                </a:gridCol>
                <a:gridCol w="421005">
                  <a:extLst>
                    <a:ext uri="{9D8B030D-6E8A-4147-A177-3AD203B41FA5}">
                      <a16:colId xmlns:a16="http://schemas.microsoft.com/office/drawing/2014/main" val="600270680"/>
                    </a:ext>
                  </a:extLst>
                </a:gridCol>
                <a:gridCol w="415290">
                  <a:extLst>
                    <a:ext uri="{9D8B030D-6E8A-4147-A177-3AD203B41FA5}">
                      <a16:colId xmlns:a16="http://schemas.microsoft.com/office/drawing/2014/main" val="1266250608"/>
                    </a:ext>
                  </a:extLst>
                </a:gridCol>
                <a:gridCol w="280670">
                  <a:extLst>
                    <a:ext uri="{9D8B030D-6E8A-4147-A177-3AD203B41FA5}">
                      <a16:colId xmlns:a16="http://schemas.microsoft.com/office/drawing/2014/main" val="2141162231"/>
                    </a:ext>
                  </a:extLst>
                </a:gridCol>
                <a:gridCol w="421640">
                  <a:extLst>
                    <a:ext uri="{9D8B030D-6E8A-4147-A177-3AD203B41FA5}">
                      <a16:colId xmlns:a16="http://schemas.microsoft.com/office/drawing/2014/main" val="167255032"/>
                    </a:ext>
                  </a:extLst>
                </a:gridCol>
                <a:gridCol w="421640">
                  <a:extLst>
                    <a:ext uri="{9D8B030D-6E8A-4147-A177-3AD203B41FA5}">
                      <a16:colId xmlns:a16="http://schemas.microsoft.com/office/drawing/2014/main" val="2546775962"/>
                    </a:ext>
                  </a:extLst>
                </a:gridCol>
                <a:gridCol w="421640">
                  <a:extLst>
                    <a:ext uri="{9D8B030D-6E8A-4147-A177-3AD203B41FA5}">
                      <a16:colId xmlns:a16="http://schemas.microsoft.com/office/drawing/2014/main" val="620405461"/>
                    </a:ext>
                  </a:extLst>
                </a:gridCol>
                <a:gridCol w="342900">
                  <a:extLst>
                    <a:ext uri="{9D8B030D-6E8A-4147-A177-3AD203B41FA5}">
                      <a16:colId xmlns:a16="http://schemas.microsoft.com/office/drawing/2014/main" val="4079206546"/>
                    </a:ext>
                  </a:extLst>
                </a:gridCol>
                <a:gridCol w="391160">
                  <a:extLst>
                    <a:ext uri="{9D8B030D-6E8A-4147-A177-3AD203B41FA5}">
                      <a16:colId xmlns:a16="http://schemas.microsoft.com/office/drawing/2014/main" val="3785803820"/>
                    </a:ext>
                  </a:extLst>
                </a:gridCol>
                <a:gridCol w="389255">
                  <a:extLst>
                    <a:ext uri="{9D8B030D-6E8A-4147-A177-3AD203B41FA5}">
                      <a16:colId xmlns:a16="http://schemas.microsoft.com/office/drawing/2014/main" val="3074928192"/>
                    </a:ext>
                  </a:extLst>
                </a:gridCol>
                <a:gridCol w="389255">
                  <a:extLst>
                    <a:ext uri="{9D8B030D-6E8A-4147-A177-3AD203B41FA5}">
                      <a16:colId xmlns:a16="http://schemas.microsoft.com/office/drawing/2014/main" val="3359714094"/>
                    </a:ext>
                  </a:extLst>
                </a:gridCol>
                <a:gridCol w="430530">
                  <a:extLst>
                    <a:ext uri="{9D8B030D-6E8A-4147-A177-3AD203B41FA5}">
                      <a16:colId xmlns:a16="http://schemas.microsoft.com/office/drawing/2014/main" val="1248377129"/>
                    </a:ext>
                  </a:extLst>
                </a:gridCol>
                <a:gridCol w="430530">
                  <a:extLst>
                    <a:ext uri="{9D8B030D-6E8A-4147-A177-3AD203B41FA5}">
                      <a16:colId xmlns:a16="http://schemas.microsoft.com/office/drawing/2014/main" val="3077321771"/>
                    </a:ext>
                  </a:extLst>
                </a:gridCol>
                <a:gridCol w="521335">
                  <a:extLst>
                    <a:ext uri="{9D8B030D-6E8A-4147-A177-3AD203B41FA5}">
                      <a16:colId xmlns:a16="http://schemas.microsoft.com/office/drawing/2014/main" val="1654081265"/>
                    </a:ext>
                  </a:extLst>
                </a:gridCol>
                <a:gridCol w="520065">
                  <a:extLst>
                    <a:ext uri="{9D8B030D-6E8A-4147-A177-3AD203B41FA5}">
                      <a16:colId xmlns:a16="http://schemas.microsoft.com/office/drawing/2014/main" val="1333023371"/>
                    </a:ext>
                  </a:extLst>
                </a:gridCol>
              </a:tblGrid>
              <a:tr h="264160">
                <a:tc>
                  <a:txBody>
                    <a:bodyPr/>
                    <a:lstStyle/>
                    <a:p>
                      <a:pPr>
                        <a:lnSpc>
                          <a:spcPct val="115000"/>
                        </a:lnSpc>
                      </a:pPr>
                      <a:r>
                        <a:rPr lang="en-US" sz="1100" dirty="0" smtClean="0">
                          <a:effectLst/>
                          <a:latin typeface="Calibri" panose="020F0502020204030204" pitchFamily="34" charset="0"/>
                          <a:cs typeface="Times New Roman" panose="02020603050405020304" pitchFamily="18" charset="0"/>
                        </a:rPr>
                        <a:t>2023</a:t>
                      </a:r>
                      <a:endParaRPr lang="en-GB" sz="1100" dirty="0">
                        <a:effectLst/>
                        <a:latin typeface="Calibri" panose="020F0502020204030204" pitchFamily="34" charset="0"/>
                        <a:cs typeface="Times New Roman" panose="02020603050405020304" pitchFamily="18" charset="0"/>
                      </a:endParaRPr>
                    </a:p>
                  </a:txBody>
                  <a:tcPr/>
                </a:tc>
                <a:tc gridSpan="4">
                  <a:txBody>
                    <a:bodyPr/>
                    <a:lstStyle/>
                    <a:p>
                      <a:pPr>
                        <a:lnSpc>
                          <a:spcPct val="115000"/>
                        </a:lnSpc>
                        <a:spcAft>
                          <a:spcPts val="1000"/>
                        </a:spcAft>
                      </a:pPr>
                      <a:r>
                        <a:rPr lang="en-GB" sz="900">
                          <a:effectLst/>
                        </a:rPr>
                        <a:t>Early Years Foundation Stage: % achieving Good Level of Development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4">
                  <a:txBody>
                    <a:bodyPr/>
                    <a:lstStyle/>
                    <a:p>
                      <a:pPr>
                        <a:lnSpc>
                          <a:spcPct val="115000"/>
                        </a:lnSpc>
                        <a:spcAft>
                          <a:spcPts val="0"/>
                        </a:spcAft>
                      </a:pPr>
                      <a:r>
                        <a:rPr lang="en-GB" sz="900">
                          <a:effectLst/>
                        </a:rPr>
                        <a:t>Phonics Screening Check: % achieving expected standard at end Year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4">
                  <a:txBody>
                    <a:bodyPr/>
                    <a:lstStyle/>
                    <a:p>
                      <a:pPr>
                        <a:lnSpc>
                          <a:spcPct val="115000"/>
                        </a:lnSpc>
                        <a:spcAft>
                          <a:spcPts val="0"/>
                        </a:spcAft>
                      </a:pPr>
                      <a:r>
                        <a:rPr lang="en-GB" sz="900">
                          <a:effectLst/>
                        </a:rPr>
                        <a:t>Phonics Screening Check: % achieving expected standard at end Key Stage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60196220"/>
                  </a:ext>
                </a:extLst>
              </a:tr>
              <a:tr h="14605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43336"/>
                  </a:ext>
                </a:extLst>
              </a:tr>
              <a:tr h="117475">
                <a:tc>
                  <a:txBody>
                    <a:bodyPr/>
                    <a:lstStyle/>
                    <a:p>
                      <a:pPr>
                        <a:lnSpc>
                          <a:spcPct val="115000"/>
                        </a:lnSpc>
                        <a:spcAft>
                          <a:spcPts val="0"/>
                        </a:spcAft>
                      </a:pPr>
                      <a:r>
                        <a:rPr lang="en-GB" sz="900">
                          <a:effectLst/>
                        </a:rPr>
                        <a:t>Glos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63691092"/>
                  </a:ext>
                </a:extLst>
              </a:tr>
              <a:tr h="117475">
                <a:tc>
                  <a:txBody>
                    <a:bodyPr/>
                    <a:lstStyle/>
                    <a:p>
                      <a:pPr>
                        <a:lnSpc>
                          <a:spcPct val="115000"/>
                        </a:lnSpc>
                        <a:spcAft>
                          <a:spcPts val="0"/>
                        </a:spcAft>
                      </a:pPr>
                      <a:r>
                        <a:rPr lang="en-GB" sz="900">
                          <a:effectLst/>
                        </a:rPr>
                        <a:t>Nat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55.9%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70235209"/>
                  </a:ext>
                </a:extLst>
              </a:tr>
              <a:tr h="117475">
                <a:tc>
                  <a:txBody>
                    <a:bodyPr/>
                    <a:lstStyle/>
                    <a:p>
                      <a:pPr>
                        <a:lnSpc>
                          <a:spcPct val="115000"/>
                        </a:lnSpc>
                        <a:spcAft>
                          <a:spcPts val="0"/>
                        </a:spcAft>
                      </a:pPr>
                      <a:r>
                        <a:rPr lang="en-GB" sz="900">
                          <a:effectLst/>
                        </a:rPr>
                        <a:t>Sch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100% of those who took it</a:t>
                      </a:r>
                      <a:endParaRPr lang="en-GB" sz="1100">
                        <a:effectLst/>
                      </a:endParaRPr>
                    </a:p>
                    <a:p>
                      <a:pPr>
                        <a:lnSpc>
                          <a:spcPct val="115000"/>
                        </a:lnSpc>
                        <a:spcAft>
                          <a:spcPts val="0"/>
                        </a:spcAft>
                      </a:pPr>
                      <a:r>
                        <a:rPr lang="en-GB" sz="900">
                          <a:effectLst/>
                        </a:rPr>
                        <a:t>(2 disapplied 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100% of those who took test(1 disapplied who arrived week of phonics</a:t>
                      </a:r>
                      <a:endParaRPr lang="en-GB" sz="1100">
                        <a:effectLst/>
                      </a:endParaRPr>
                    </a:p>
                    <a:p>
                      <a:pPr>
                        <a:lnSpc>
                          <a:spcPct val="115000"/>
                        </a:lnSpc>
                        <a:spcAft>
                          <a:spcPts val="0"/>
                        </a:spcAft>
                      </a:pPr>
                      <a:r>
                        <a:rPr lang="en-GB" sz="900">
                          <a:effectLst/>
                        </a:rPr>
                        <a:t> 92%</a:t>
                      </a:r>
                      <a:endParaRPr lang="en-GB" sz="1100">
                        <a:effectLst/>
                      </a:endParaRPr>
                    </a:p>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10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1000"/>
                        </a:spcAft>
                      </a:pPr>
                      <a:r>
                        <a:rPr lang="en-GB" sz="1100">
                          <a:effectLst/>
                        </a:rPr>
                        <a:t>Year 2 (Covid year 1s) tested Dec 2021</a:t>
                      </a:r>
                    </a:p>
                    <a:p>
                      <a:pPr>
                        <a:lnSpc>
                          <a:spcPct val="115000"/>
                        </a:lnSpc>
                        <a:spcAft>
                          <a:spcPts val="10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100" dirty="0">
                          <a:effectLst/>
                        </a:rPr>
                        <a:t>N/A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576459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4149080"/>
            <a:ext cx="4572000" cy="3454279"/>
          </a:xfrm>
          <a:prstGeom prst="rect">
            <a:avLst/>
          </a:prstGeom>
        </p:spPr>
        <p:txBody>
          <a:bodyPr>
            <a:spAutoFit/>
          </a:bodyPr>
          <a:lstStyle/>
          <a:p>
            <a:pPr>
              <a:lnSpc>
                <a:spcPct val="115000"/>
              </a:lnSpc>
              <a:spcAft>
                <a:spcPts val="1000"/>
              </a:spcAft>
            </a:pPr>
            <a:r>
              <a:rPr lang="en-GB" sz="1400" dirty="0" smtClean="0">
                <a:latin typeface="Calibri" panose="020F0502020204030204" pitchFamily="34" charset="0"/>
                <a:ea typeface="Calibri" panose="020F0502020204030204" pitchFamily="34" charset="0"/>
                <a:cs typeface="Times New Roman" panose="02020603050405020304" pitchFamily="18" charset="0"/>
              </a:rPr>
              <a:t>School - KS1 </a:t>
            </a:r>
            <a:r>
              <a:rPr lang="en-GB" sz="1400" dirty="0">
                <a:latin typeface="Calibri" panose="020F0502020204030204" pitchFamily="34" charset="0"/>
                <a:ea typeface="Calibri" panose="020F0502020204030204" pitchFamily="34" charset="0"/>
                <a:cs typeface="Times New Roman" panose="02020603050405020304" pitchFamily="18" charset="0"/>
              </a:rPr>
              <a:t>RWM </a:t>
            </a:r>
            <a:r>
              <a:rPr lang="en-GB" sz="1400" dirty="0">
                <a:highlight>
                  <a:srgbClr val="FFFF00"/>
                </a:highlight>
                <a:latin typeface="Calibri" panose="020F0502020204030204" pitchFamily="34" charset="0"/>
                <a:ea typeface="Calibri" panose="020F0502020204030204" pitchFamily="34" charset="0"/>
                <a:cs typeface="Times New Roman" panose="02020603050405020304" pitchFamily="18" charset="0"/>
              </a:rPr>
              <a:t>2022</a:t>
            </a:r>
            <a:r>
              <a:rPr lang="en-GB" sz="1400" dirty="0">
                <a:latin typeface="Calibri" panose="020F0502020204030204" pitchFamily="34" charset="0"/>
                <a:ea typeface="Calibri" panose="020F0502020204030204" pitchFamily="34" charset="0"/>
                <a:cs typeface="Times New Roman" panose="02020603050405020304" pitchFamily="18" charset="0"/>
              </a:rPr>
              <a:t> EXS+ 90%    GDS RWM20%</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KS1 </a:t>
            </a:r>
            <a:r>
              <a:rPr lang="en-GB" sz="1400" dirty="0" err="1">
                <a:latin typeface="Calibri" panose="020F0502020204030204" pitchFamily="34" charset="0"/>
                <a:ea typeface="Calibri" panose="020F0502020204030204" pitchFamily="34" charset="0"/>
                <a:cs typeface="Times New Roman" panose="02020603050405020304" pitchFamily="18" charset="0"/>
              </a:rPr>
              <a:t>Glos</a:t>
            </a:r>
            <a:r>
              <a:rPr lang="en-GB" sz="1400" dirty="0">
                <a:latin typeface="Calibri" panose="020F0502020204030204" pitchFamily="34" charset="0"/>
                <a:ea typeface="Calibri" panose="020F0502020204030204" pitchFamily="34" charset="0"/>
                <a:cs typeface="Times New Roman" panose="02020603050405020304" pitchFamily="18" charset="0"/>
              </a:rPr>
              <a:t> RWM 53.7%  GDS 5.8%</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KS1 Nat RWM 2022 53.4% GDS 5.9</a:t>
            </a:r>
            <a:r>
              <a:rPr lang="en-GB" sz="14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en-GB" sz="1400" dirty="0">
                <a:highlight>
                  <a:srgbClr val="00FF00"/>
                </a:highlight>
                <a:latin typeface="Calibri" panose="020F0502020204030204" pitchFamily="34" charset="0"/>
                <a:ea typeface="Calibri" panose="020F0502020204030204" pitchFamily="34" charset="0"/>
                <a:cs typeface="Times New Roman" panose="02020603050405020304" pitchFamily="18" charset="0"/>
              </a:rPr>
              <a:t>KS1 2023</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KS1 RWM </a:t>
            </a:r>
            <a:r>
              <a:rPr lang="en-GB" sz="1400" dirty="0">
                <a:highlight>
                  <a:srgbClr val="FFFF00"/>
                </a:highlight>
                <a:latin typeface="Calibri" panose="020F0502020204030204" pitchFamily="34" charset="0"/>
                <a:ea typeface="Calibri" panose="020F0502020204030204" pitchFamily="34" charset="0"/>
                <a:cs typeface="Times New Roman" panose="02020603050405020304" pitchFamily="18" charset="0"/>
              </a:rPr>
              <a:t>202</a:t>
            </a:r>
            <a:r>
              <a:rPr lang="en-GB" sz="1400" dirty="0">
                <a:latin typeface="Calibri" panose="020F0502020204030204" pitchFamily="34" charset="0"/>
                <a:ea typeface="Calibri" panose="020F0502020204030204" pitchFamily="34" charset="0"/>
                <a:cs typeface="Times New Roman" panose="02020603050405020304" pitchFamily="18" charset="0"/>
              </a:rPr>
              <a:t>3 EXS+ 82%    GDS RWM27%</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KS1 </a:t>
            </a:r>
            <a:r>
              <a:rPr lang="en-GB" sz="1400" dirty="0" err="1">
                <a:latin typeface="Calibri" panose="020F0502020204030204" pitchFamily="34" charset="0"/>
                <a:ea typeface="Calibri" panose="020F0502020204030204" pitchFamily="34" charset="0"/>
                <a:cs typeface="Times New Roman" panose="02020603050405020304" pitchFamily="18" charset="0"/>
              </a:rPr>
              <a:t>Glos</a:t>
            </a:r>
            <a:r>
              <a:rPr lang="en-GB" sz="1400" dirty="0">
                <a:latin typeface="Calibri" panose="020F0502020204030204" pitchFamily="34" charset="0"/>
                <a:ea typeface="Calibri" panose="020F0502020204030204" pitchFamily="34" charset="0"/>
                <a:cs typeface="Times New Roman" panose="02020603050405020304" pitchFamily="18" charset="0"/>
              </a:rPr>
              <a:t> RWM  2023 xxx  GDS xxx</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KS1 Nat RWM 2023 56% GDS xxx</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691680" y="1013088"/>
            <a:ext cx="5747004" cy="2991976"/>
          </a:xfrm>
          <a:prstGeom prst="rect">
            <a:avLst/>
          </a:prstGeom>
        </p:spPr>
      </p:pic>
      <p:sp>
        <p:nvSpPr>
          <p:cNvPr id="6" name="TextBox 5"/>
          <p:cNvSpPr txBox="1"/>
          <p:nvPr/>
        </p:nvSpPr>
        <p:spPr>
          <a:xfrm>
            <a:off x="683568" y="980728"/>
            <a:ext cx="792088" cy="2769989"/>
          </a:xfrm>
          <a:prstGeom prst="rect">
            <a:avLst/>
          </a:prstGeom>
          <a:noFill/>
        </p:spPr>
        <p:txBody>
          <a:bodyPr wrap="square" rtlCol="0">
            <a:spAutoFit/>
          </a:bodyPr>
          <a:lstStyle/>
          <a:p>
            <a:endParaRPr lang="en-US" dirty="0" smtClean="0"/>
          </a:p>
          <a:p>
            <a:endParaRPr lang="en-US" dirty="0"/>
          </a:p>
          <a:p>
            <a:r>
              <a:rPr lang="en-US" sz="1400" dirty="0" err="1" smtClean="0"/>
              <a:t>Glos</a:t>
            </a:r>
            <a:endParaRPr lang="en-US" sz="1400" dirty="0" smtClean="0"/>
          </a:p>
          <a:p>
            <a:endParaRPr lang="en-US" sz="1400" dirty="0"/>
          </a:p>
          <a:p>
            <a:r>
              <a:rPr lang="en-US" sz="1400" dirty="0" smtClean="0"/>
              <a:t>Nat</a:t>
            </a:r>
          </a:p>
          <a:p>
            <a:endParaRPr lang="en-US" sz="1400" dirty="0"/>
          </a:p>
          <a:p>
            <a:endParaRPr lang="en-US" sz="1400" dirty="0" smtClean="0"/>
          </a:p>
          <a:p>
            <a:endParaRPr lang="en-US" sz="1400" dirty="0"/>
          </a:p>
          <a:p>
            <a:endParaRPr lang="en-US" sz="1400" dirty="0" smtClean="0"/>
          </a:p>
          <a:p>
            <a:endParaRPr lang="en-US" sz="1400" dirty="0" smtClean="0"/>
          </a:p>
          <a:p>
            <a:r>
              <a:rPr lang="en-US" sz="1400" dirty="0" err="1" smtClean="0"/>
              <a:t>Sch</a:t>
            </a:r>
            <a:endParaRPr lang="en-GB"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95736" y="1268760"/>
            <a:ext cx="6048672" cy="461665"/>
          </a:xfrm>
          <a:prstGeom prst="rect">
            <a:avLst/>
          </a:prstGeom>
          <a:noFill/>
        </p:spPr>
        <p:txBody>
          <a:bodyPr wrap="square" rtlCol="0">
            <a:spAutoFit/>
          </a:bodyPr>
          <a:lstStyle/>
          <a:p>
            <a:endParaRPr lang="en-GB" sz="2400" b="1" dirty="0"/>
          </a:p>
        </p:txBody>
      </p:sp>
      <p:sp>
        <p:nvSpPr>
          <p:cNvPr id="5" name="Rectangle 4"/>
          <p:cNvSpPr/>
          <p:nvPr/>
        </p:nvSpPr>
        <p:spPr>
          <a:xfrm>
            <a:off x="1212573" y="4221088"/>
            <a:ext cx="6480720" cy="1361911"/>
          </a:xfrm>
          <a:prstGeom prst="rect">
            <a:avLst/>
          </a:prstGeom>
        </p:spPr>
        <p:txBody>
          <a:bodyPr wrap="square">
            <a:spAutoFit/>
          </a:bodyPr>
          <a:lstStyle/>
          <a:p>
            <a:pPr algn="l">
              <a:lnSpc>
                <a:spcPct val="115000"/>
              </a:lnSpc>
              <a:spcAft>
                <a:spcPts val="1000"/>
              </a:spcAft>
            </a:pPr>
            <a:r>
              <a:rPr lang="en-GB" sz="1200" dirty="0">
                <a:latin typeface="Calibri" panose="020F0502020204030204" pitchFamily="34" charset="0"/>
                <a:ea typeface="Calibri" panose="020F0502020204030204" pitchFamily="34" charset="0"/>
                <a:cs typeface="Times New Roman" panose="02020603050405020304" pitchFamily="18" charset="0"/>
              </a:rPr>
              <a:t>2022- Average Scaled scores</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200" dirty="0">
                <a:latin typeface="Calibri" panose="020F0502020204030204" pitchFamily="34" charset="0"/>
                <a:ea typeface="Calibri" panose="020F0502020204030204" pitchFamily="34" charset="0"/>
                <a:cs typeface="Times New Roman" panose="02020603050405020304" pitchFamily="18" charset="0"/>
              </a:rPr>
              <a:t>GPS – School 105.5, </a:t>
            </a:r>
            <a:r>
              <a:rPr lang="en-GB" sz="1200" dirty="0" err="1">
                <a:latin typeface="Calibri" panose="020F0502020204030204" pitchFamily="34" charset="0"/>
                <a:ea typeface="Calibri" panose="020F0502020204030204" pitchFamily="34" charset="0"/>
                <a:cs typeface="Times New Roman" panose="02020603050405020304" pitchFamily="18" charset="0"/>
              </a:rPr>
              <a:t>Glos</a:t>
            </a:r>
            <a:r>
              <a:rPr lang="en-GB" sz="1200" dirty="0">
                <a:latin typeface="Calibri" panose="020F0502020204030204" pitchFamily="34" charset="0"/>
                <a:ea typeface="Calibri" panose="020F0502020204030204" pitchFamily="34" charset="0"/>
                <a:cs typeface="Times New Roman" panose="02020603050405020304" pitchFamily="18" charset="0"/>
              </a:rPr>
              <a:t> 105.1, Nat 105.1</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200" dirty="0">
                <a:latin typeface="Calibri" panose="020F0502020204030204" pitchFamily="34" charset="0"/>
                <a:ea typeface="Calibri" panose="020F0502020204030204" pitchFamily="34" charset="0"/>
                <a:cs typeface="Times New Roman" panose="02020603050405020304" pitchFamily="18" charset="0"/>
              </a:rPr>
              <a:t>Reading - School 108.5, </a:t>
            </a:r>
            <a:r>
              <a:rPr lang="en-GB" sz="1200" dirty="0" err="1">
                <a:latin typeface="Calibri" panose="020F0502020204030204" pitchFamily="34" charset="0"/>
                <a:ea typeface="Calibri" panose="020F0502020204030204" pitchFamily="34" charset="0"/>
                <a:cs typeface="Times New Roman" panose="02020603050405020304" pitchFamily="18" charset="0"/>
              </a:rPr>
              <a:t>Glos</a:t>
            </a:r>
            <a:r>
              <a:rPr lang="en-GB" sz="1200" dirty="0">
                <a:latin typeface="Calibri" panose="020F0502020204030204" pitchFamily="34" charset="0"/>
                <a:ea typeface="Calibri" panose="020F0502020204030204" pitchFamily="34" charset="0"/>
                <a:cs typeface="Times New Roman" panose="02020603050405020304" pitchFamily="18" charset="0"/>
              </a:rPr>
              <a:t> 105, Nat 104</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200" dirty="0">
                <a:latin typeface="Calibri" panose="020F0502020204030204" pitchFamily="34" charset="0"/>
                <a:ea typeface="Calibri" panose="020F0502020204030204" pitchFamily="34" charset="0"/>
                <a:cs typeface="Times New Roman" panose="02020603050405020304" pitchFamily="18" charset="0"/>
              </a:rPr>
              <a:t>Maths  - School 108.4, </a:t>
            </a:r>
            <a:r>
              <a:rPr lang="en-GB" sz="1200" dirty="0" err="1">
                <a:latin typeface="Calibri" panose="020F0502020204030204" pitchFamily="34" charset="0"/>
                <a:ea typeface="Calibri" panose="020F0502020204030204" pitchFamily="34" charset="0"/>
                <a:cs typeface="Times New Roman" panose="02020603050405020304" pitchFamily="18" charset="0"/>
              </a:rPr>
              <a:t>Glos</a:t>
            </a:r>
            <a:r>
              <a:rPr lang="en-GB" sz="1200" dirty="0">
                <a:latin typeface="Calibri" panose="020F0502020204030204" pitchFamily="34" charset="0"/>
                <a:ea typeface="Calibri" panose="020F0502020204030204" pitchFamily="34" charset="0"/>
                <a:cs typeface="Times New Roman" panose="02020603050405020304" pitchFamily="18" charset="0"/>
              </a:rPr>
              <a:t> 103.6, Nat 103.8</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927858232"/>
              </p:ext>
            </p:extLst>
          </p:nvPr>
        </p:nvGraphicFramePr>
        <p:xfrm>
          <a:off x="1006080" y="1124744"/>
          <a:ext cx="7272835" cy="2928366"/>
        </p:xfrm>
        <a:graphic>
          <a:graphicData uri="http://schemas.openxmlformats.org/drawingml/2006/table">
            <a:tbl>
              <a:tblPr firstRow="1" bandRow="1">
                <a:tableStyleId>{5C22544A-7EE6-4342-B048-85BDC9FD1C3A}</a:tableStyleId>
              </a:tblPr>
              <a:tblGrid>
                <a:gridCol w="715645">
                  <a:extLst>
                    <a:ext uri="{9D8B030D-6E8A-4147-A177-3AD203B41FA5}">
                      <a16:colId xmlns:a16="http://schemas.microsoft.com/office/drawing/2014/main" val="655083857"/>
                    </a:ext>
                  </a:extLst>
                </a:gridCol>
                <a:gridCol w="342900">
                  <a:extLst>
                    <a:ext uri="{9D8B030D-6E8A-4147-A177-3AD203B41FA5}">
                      <a16:colId xmlns:a16="http://schemas.microsoft.com/office/drawing/2014/main" val="4029236443"/>
                    </a:ext>
                  </a:extLst>
                </a:gridCol>
                <a:gridCol w="309880">
                  <a:extLst>
                    <a:ext uri="{9D8B030D-6E8A-4147-A177-3AD203B41FA5}">
                      <a16:colId xmlns:a16="http://schemas.microsoft.com/office/drawing/2014/main" val="4241525632"/>
                    </a:ext>
                  </a:extLst>
                </a:gridCol>
                <a:gridCol w="250825">
                  <a:extLst>
                    <a:ext uri="{9D8B030D-6E8A-4147-A177-3AD203B41FA5}">
                      <a16:colId xmlns:a16="http://schemas.microsoft.com/office/drawing/2014/main" val="2015664286"/>
                    </a:ext>
                  </a:extLst>
                </a:gridCol>
                <a:gridCol w="245745">
                  <a:extLst>
                    <a:ext uri="{9D8B030D-6E8A-4147-A177-3AD203B41FA5}">
                      <a16:colId xmlns:a16="http://schemas.microsoft.com/office/drawing/2014/main" val="2488935923"/>
                    </a:ext>
                  </a:extLst>
                </a:gridCol>
                <a:gridCol w="309880">
                  <a:extLst>
                    <a:ext uri="{9D8B030D-6E8A-4147-A177-3AD203B41FA5}">
                      <a16:colId xmlns:a16="http://schemas.microsoft.com/office/drawing/2014/main" val="2626434766"/>
                    </a:ext>
                  </a:extLst>
                </a:gridCol>
                <a:gridCol w="309880">
                  <a:extLst>
                    <a:ext uri="{9D8B030D-6E8A-4147-A177-3AD203B41FA5}">
                      <a16:colId xmlns:a16="http://schemas.microsoft.com/office/drawing/2014/main" val="2045157291"/>
                    </a:ext>
                  </a:extLst>
                </a:gridCol>
                <a:gridCol w="251460">
                  <a:extLst>
                    <a:ext uri="{9D8B030D-6E8A-4147-A177-3AD203B41FA5}">
                      <a16:colId xmlns:a16="http://schemas.microsoft.com/office/drawing/2014/main" val="2099871979"/>
                    </a:ext>
                  </a:extLst>
                </a:gridCol>
                <a:gridCol w="251460">
                  <a:extLst>
                    <a:ext uri="{9D8B030D-6E8A-4147-A177-3AD203B41FA5}">
                      <a16:colId xmlns:a16="http://schemas.microsoft.com/office/drawing/2014/main" val="584891265"/>
                    </a:ext>
                  </a:extLst>
                </a:gridCol>
                <a:gridCol w="247650">
                  <a:extLst>
                    <a:ext uri="{9D8B030D-6E8A-4147-A177-3AD203B41FA5}">
                      <a16:colId xmlns:a16="http://schemas.microsoft.com/office/drawing/2014/main" val="3365164961"/>
                    </a:ext>
                  </a:extLst>
                </a:gridCol>
                <a:gridCol w="247650">
                  <a:extLst>
                    <a:ext uri="{9D8B030D-6E8A-4147-A177-3AD203B41FA5}">
                      <a16:colId xmlns:a16="http://schemas.microsoft.com/office/drawing/2014/main" val="3567808774"/>
                    </a:ext>
                  </a:extLst>
                </a:gridCol>
                <a:gridCol w="247650">
                  <a:extLst>
                    <a:ext uri="{9D8B030D-6E8A-4147-A177-3AD203B41FA5}">
                      <a16:colId xmlns:a16="http://schemas.microsoft.com/office/drawing/2014/main" val="886165326"/>
                    </a:ext>
                  </a:extLst>
                </a:gridCol>
                <a:gridCol w="251460">
                  <a:extLst>
                    <a:ext uri="{9D8B030D-6E8A-4147-A177-3AD203B41FA5}">
                      <a16:colId xmlns:a16="http://schemas.microsoft.com/office/drawing/2014/main" val="3910111856"/>
                    </a:ext>
                  </a:extLst>
                </a:gridCol>
                <a:gridCol w="251460">
                  <a:extLst>
                    <a:ext uri="{9D8B030D-6E8A-4147-A177-3AD203B41FA5}">
                      <a16:colId xmlns:a16="http://schemas.microsoft.com/office/drawing/2014/main" val="94406558"/>
                    </a:ext>
                  </a:extLst>
                </a:gridCol>
                <a:gridCol w="247650">
                  <a:extLst>
                    <a:ext uri="{9D8B030D-6E8A-4147-A177-3AD203B41FA5}">
                      <a16:colId xmlns:a16="http://schemas.microsoft.com/office/drawing/2014/main" val="2244041861"/>
                    </a:ext>
                  </a:extLst>
                </a:gridCol>
                <a:gridCol w="247650">
                  <a:extLst>
                    <a:ext uri="{9D8B030D-6E8A-4147-A177-3AD203B41FA5}">
                      <a16:colId xmlns:a16="http://schemas.microsoft.com/office/drawing/2014/main" val="1562379414"/>
                    </a:ext>
                  </a:extLst>
                </a:gridCol>
                <a:gridCol w="248285">
                  <a:extLst>
                    <a:ext uri="{9D8B030D-6E8A-4147-A177-3AD203B41FA5}">
                      <a16:colId xmlns:a16="http://schemas.microsoft.com/office/drawing/2014/main" val="565565054"/>
                    </a:ext>
                  </a:extLst>
                </a:gridCol>
                <a:gridCol w="250825">
                  <a:extLst>
                    <a:ext uri="{9D8B030D-6E8A-4147-A177-3AD203B41FA5}">
                      <a16:colId xmlns:a16="http://schemas.microsoft.com/office/drawing/2014/main" val="971409799"/>
                    </a:ext>
                  </a:extLst>
                </a:gridCol>
                <a:gridCol w="250825">
                  <a:extLst>
                    <a:ext uri="{9D8B030D-6E8A-4147-A177-3AD203B41FA5}">
                      <a16:colId xmlns:a16="http://schemas.microsoft.com/office/drawing/2014/main" val="2413426801"/>
                    </a:ext>
                  </a:extLst>
                </a:gridCol>
                <a:gridCol w="247650">
                  <a:extLst>
                    <a:ext uri="{9D8B030D-6E8A-4147-A177-3AD203B41FA5}">
                      <a16:colId xmlns:a16="http://schemas.microsoft.com/office/drawing/2014/main" val="3465742524"/>
                    </a:ext>
                  </a:extLst>
                </a:gridCol>
                <a:gridCol w="247650">
                  <a:extLst>
                    <a:ext uri="{9D8B030D-6E8A-4147-A177-3AD203B41FA5}">
                      <a16:colId xmlns:a16="http://schemas.microsoft.com/office/drawing/2014/main" val="4124782384"/>
                    </a:ext>
                  </a:extLst>
                </a:gridCol>
                <a:gridCol w="261620">
                  <a:extLst>
                    <a:ext uri="{9D8B030D-6E8A-4147-A177-3AD203B41FA5}">
                      <a16:colId xmlns:a16="http://schemas.microsoft.com/office/drawing/2014/main" val="230040847"/>
                    </a:ext>
                  </a:extLst>
                </a:gridCol>
                <a:gridCol w="261620">
                  <a:extLst>
                    <a:ext uri="{9D8B030D-6E8A-4147-A177-3AD203B41FA5}">
                      <a16:colId xmlns:a16="http://schemas.microsoft.com/office/drawing/2014/main" val="3252723139"/>
                    </a:ext>
                  </a:extLst>
                </a:gridCol>
                <a:gridCol w="248920">
                  <a:extLst>
                    <a:ext uri="{9D8B030D-6E8A-4147-A177-3AD203B41FA5}">
                      <a16:colId xmlns:a16="http://schemas.microsoft.com/office/drawing/2014/main" val="2329872530"/>
                    </a:ext>
                  </a:extLst>
                </a:gridCol>
                <a:gridCol w="248920">
                  <a:extLst>
                    <a:ext uri="{9D8B030D-6E8A-4147-A177-3AD203B41FA5}">
                      <a16:colId xmlns:a16="http://schemas.microsoft.com/office/drawing/2014/main" val="3965513852"/>
                    </a:ext>
                  </a:extLst>
                </a:gridCol>
                <a:gridCol w="248920">
                  <a:extLst>
                    <a:ext uri="{9D8B030D-6E8A-4147-A177-3AD203B41FA5}">
                      <a16:colId xmlns:a16="http://schemas.microsoft.com/office/drawing/2014/main" val="599869115"/>
                    </a:ext>
                  </a:extLst>
                </a:gridCol>
                <a:gridCol w="28755">
                  <a:extLst>
                    <a:ext uri="{9D8B030D-6E8A-4147-A177-3AD203B41FA5}">
                      <a16:colId xmlns:a16="http://schemas.microsoft.com/office/drawing/2014/main" val="1011558245"/>
                    </a:ext>
                  </a:extLst>
                </a:gridCol>
              </a:tblGrid>
              <a:tr h="0">
                <a:tc rowSpan="3">
                  <a:txBody>
                    <a:bodyPr/>
                    <a:lstStyle/>
                    <a:p>
                      <a:pPr>
                        <a:lnSpc>
                          <a:spcPct val="115000"/>
                        </a:lnSpc>
                        <a:spcAft>
                          <a:spcPts val="0"/>
                        </a:spcAft>
                      </a:pPr>
                      <a:r>
                        <a:rPr lang="en-GB" sz="900">
                          <a:effectLst/>
                          <a:highlight>
                            <a:srgbClr val="00FF00"/>
                          </a:highlight>
                        </a:rPr>
                        <a:t>KS2 8 pupils 2023</a:t>
                      </a:r>
                      <a:endParaRPr lang="en-GB" sz="1100">
                        <a:effectLst/>
                      </a:endParaRPr>
                    </a:p>
                    <a:p>
                      <a:pPr>
                        <a:lnSpc>
                          <a:spcPct val="115000"/>
                        </a:lnSpc>
                        <a:spcAft>
                          <a:spcPts val="0"/>
                        </a:spcAft>
                      </a:pPr>
                      <a:r>
                        <a:rPr lang="en-GB" sz="900">
                          <a:effectLst/>
                          <a:highlight>
                            <a:srgbClr val="00FF00"/>
                          </a:highlight>
                        </a:rPr>
                        <a:t>1 pupil = 12.5%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11">
                  <a:txBody>
                    <a:bodyPr/>
                    <a:lstStyle/>
                    <a:p>
                      <a:pPr>
                        <a:lnSpc>
                          <a:spcPct val="115000"/>
                        </a:lnSpc>
                        <a:spcAft>
                          <a:spcPts val="0"/>
                        </a:spcAft>
                      </a:pPr>
                      <a:r>
                        <a:rPr lang="en-GB" sz="900">
                          <a:effectLst/>
                        </a:rPr>
                        <a:t>% pupils achieving at least expected standard and  high standard / greater depth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extLst>
                  <a:ext uri="{0D108BD9-81ED-4DB2-BD59-A6C34878D82A}">
                    <a16:rowId xmlns:a16="http://schemas.microsoft.com/office/drawing/2014/main" val="3364589648"/>
                  </a:ext>
                </a:extLst>
              </a:tr>
              <a:tr h="0">
                <a:tc vMerge="1">
                  <a:txBody>
                    <a:bodyPr/>
                    <a:lstStyle/>
                    <a:p>
                      <a:endParaRPr lang="en-GB"/>
                    </a:p>
                  </a:txBody>
                  <a:tcPr/>
                </a:tc>
                <a:tc gridSpan="3">
                  <a:txBody>
                    <a:bodyPr/>
                    <a:lstStyle/>
                    <a:p>
                      <a:pPr algn="ctr">
                        <a:lnSpc>
                          <a:spcPct val="115000"/>
                        </a:lnSpc>
                        <a:spcAft>
                          <a:spcPts val="0"/>
                        </a:spcAft>
                      </a:pPr>
                      <a:r>
                        <a:rPr lang="en-GB" sz="900">
                          <a:effectLst/>
                        </a:rPr>
                        <a:t>Reading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Writing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Maths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GPS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Science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extLst>
                  <a:ext uri="{0D108BD9-81ED-4DB2-BD59-A6C34878D82A}">
                    <a16:rowId xmlns:a16="http://schemas.microsoft.com/office/drawing/2014/main" val="3309618597"/>
                  </a:ext>
                </a:extLst>
              </a:tr>
              <a:tr h="0">
                <a:tc vMerge="1">
                  <a:txBody>
                    <a:bodyPr/>
                    <a:lstStyle/>
                    <a:p>
                      <a:endParaRPr lang="en-GB"/>
                    </a:p>
                  </a:txBody>
                  <a:tcPr/>
                </a:tc>
                <a:tc>
                  <a:txBody>
                    <a:bodyPr/>
                    <a:lstStyle/>
                    <a:p>
                      <a:pPr>
                        <a:lnSpc>
                          <a:spcPct val="115000"/>
                        </a:lnSpc>
                        <a:spcAft>
                          <a:spcPts val="0"/>
                        </a:spcAft>
                      </a:pPr>
                      <a:r>
                        <a:rPr lang="en-GB" sz="5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2023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 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2023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2023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2023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2023</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200" b="1">
                          <a:effectLst/>
                        </a:rPr>
                        <a:t> </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37945549"/>
                  </a:ext>
                </a:extLst>
              </a:tr>
              <a:tr h="0">
                <a:tc>
                  <a:txBody>
                    <a:bodyPr/>
                    <a:lstStyle/>
                    <a:p>
                      <a:pPr>
                        <a:lnSpc>
                          <a:spcPct val="115000"/>
                        </a:lnSpc>
                        <a:spcAft>
                          <a:spcPts val="0"/>
                        </a:spcAft>
                      </a:pPr>
                      <a:r>
                        <a:rPr lang="en-GB" sz="900">
                          <a:effectLst/>
                        </a:rPr>
                        <a:t>Glos: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74%</a:t>
                      </a:r>
                      <a:endParaRPr lang="en-GB" sz="1100">
                        <a:effectLst/>
                      </a:endParaRPr>
                    </a:p>
                    <a:p>
                      <a:pPr>
                        <a:lnSpc>
                          <a:spcPct val="115000"/>
                        </a:lnSpc>
                        <a:spcAft>
                          <a:spcPts val="0"/>
                        </a:spcAft>
                      </a:pPr>
                      <a:r>
                        <a:rPr lang="en-GB" sz="5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75%</a:t>
                      </a:r>
                      <a:endParaRPr lang="en-GB" sz="1100">
                        <a:effectLst/>
                      </a:endParaRPr>
                    </a:p>
                    <a:p>
                      <a:pPr>
                        <a:lnSpc>
                          <a:spcPct val="115000"/>
                        </a:lnSpc>
                        <a:spcAft>
                          <a:spcPts val="0"/>
                        </a:spcAft>
                      </a:pPr>
                      <a:r>
                        <a:rPr lang="en-GB" sz="5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74%</a:t>
                      </a:r>
                      <a:endParaRPr lang="en-GB" sz="1100">
                        <a:effectLst/>
                      </a:endParaRPr>
                    </a:p>
                    <a:p>
                      <a:pPr>
                        <a:lnSpc>
                          <a:spcPct val="115000"/>
                        </a:lnSpc>
                        <a:spcAft>
                          <a:spcPts val="0"/>
                        </a:spcAft>
                      </a:pPr>
                      <a:r>
                        <a:rPr lang="en-GB" sz="5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75.4%</a:t>
                      </a:r>
                      <a:endParaRPr lang="en-GB" sz="1100">
                        <a:effectLst/>
                      </a:endParaRPr>
                    </a:p>
                    <a:p>
                      <a:pPr>
                        <a:lnSpc>
                          <a:spcPct val="115000"/>
                        </a:lnSpc>
                        <a:spcAft>
                          <a:spcPts val="0"/>
                        </a:spcAft>
                      </a:pPr>
                      <a:r>
                        <a:rPr lang="en-GB" sz="600">
                          <a:effectLst/>
                        </a:rPr>
                        <a:t>29.7%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73%</a:t>
                      </a:r>
                      <a:endParaRPr lang="en-GB" sz="1100">
                        <a:effectLst/>
                      </a:endParaRPr>
                    </a:p>
                    <a:p>
                      <a:pPr>
                        <a:lnSpc>
                          <a:spcPct val="115000"/>
                        </a:lnSpc>
                        <a:spcAft>
                          <a:spcPts val="0"/>
                        </a:spcAft>
                      </a:pPr>
                      <a:r>
                        <a:rPr lang="en-GB" sz="500">
                          <a:effectLst/>
                        </a:rPr>
                        <a:t>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76%</a:t>
                      </a:r>
                      <a:endParaRPr lang="en-GB" sz="1100">
                        <a:effectLst/>
                      </a:endParaRPr>
                    </a:p>
                    <a:p>
                      <a:pPr>
                        <a:lnSpc>
                          <a:spcPct val="115000"/>
                        </a:lnSpc>
                        <a:spcAft>
                          <a:spcPts val="0"/>
                        </a:spcAft>
                      </a:pPr>
                      <a:r>
                        <a:rPr lang="en-GB" sz="5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78%</a:t>
                      </a:r>
                      <a:endParaRPr lang="en-GB" sz="1100">
                        <a:effectLst/>
                      </a:endParaRPr>
                    </a:p>
                    <a:p>
                      <a:pPr>
                        <a:lnSpc>
                          <a:spcPct val="115000"/>
                        </a:lnSpc>
                        <a:spcAft>
                          <a:spcPts val="0"/>
                        </a:spcAft>
                      </a:pPr>
                      <a:r>
                        <a:rPr lang="en-GB" sz="5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67.8%</a:t>
                      </a:r>
                      <a:endParaRPr lang="en-GB" sz="1100">
                        <a:effectLst/>
                      </a:endParaRPr>
                    </a:p>
                    <a:p>
                      <a:pPr>
                        <a:lnSpc>
                          <a:spcPct val="115000"/>
                        </a:lnSpc>
                        <a:spcAft>
                          <a:spcPts val="0"/>
                        </a:spcAft>
                      </a:pPr>
                      <a:r>
                        <a:rPr lang="en-GB" sz="600">
                          <a:effectLst/>
                        </a:rPr>
                        <a:t>11.1%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75%</a:t>
                      </a:r>
                      <a:endParaRPr lang="en-GB" sz="1100">
                        <a:effectLst/>
                      </a:endParaRPr>
                    </a:p>
                    <a:p>
                      <a:pPr>
                        <a:lnSpc>
                          <a:spcPct val="115000"/>
                        </a:lnSpc>
                        <a:spcAft>
                          <a:spcPts val="0"/>
                        </a:spcAft>
                      </a:pPr>
                      <a:r>
                        <a:rPr lang="en-GB" sz="500">
                          <a:effectLst/>
                        </a:rPr>
                        <a:t>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73%</a:t>
                      </a:r>
                      <a:endParaRPr lang="en-GB" sz="1100">
                        <a:effectLst/>
                      </a:endParaRPr>
                    </a:p>
                    <a:p>
                      <a:pPr>
                        <a:lnSpc>
                          <a:spcPct val="115000"/>
                        </a:lnSpc>
                        <a:spcAft>
                          <a:spcPts val="0"/>
                        </a:spcAft>
                      </a:pPr>
                      <a:r>
                        <a:rPr lang="en-GB" sz="5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78%</a:t>
                      </a:r>
                      <a:endParaRPr lang="en-GB" sz="1100">
                        <a:effectLst/>
                      </a:endParaRPr>
                    </a:p>
                    <a:p>
                      <a:pPr>
                        <a:lnSpc>
                          <a:spcPct val="115000"/>
                        </a:lnSpc>
                        <a:spcAft>
                          <a:spcPts val="0"/>
                        </a:spcAft>
                      </a:pPr>
                      <a:r>
                        <a:rPr lang="en-GB" sz="5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70.2%</a:t>
                      </a:r>
                      <a:endParaRPr lang="en-GB" sz="1100">
                        <a:effectLst/>
                      </a:endParaRPr>
                    </a:p>
                    <a:p>
                      <a:pPr>
                        <a:lnSpc>
                          <a:spcPct val="115000"/>
                        </a:lnSpc>
                        <a:spcAft>
                          <a:spcPts val="0"/>
                        </a:spcAft>
                      </a:pPr>
                      <a:r>
                        <a:rPr lang="en-GB" sz="600">
                          <a:effectLst/>
                        </a:rPr>
                        <a:t>21.3%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77%</a:t>
                      </a:r>
                      <a:endParaRPr lang="en-GB" sz="1100">
                        <a:effectLst/>
                      </a:endParaRPr>
                    </a:p>
                    <a:p>
                      <a:pPr>
                        <a:lnSpc>
                          <a:spcPct val="115000"/>
                        </a:lnSpc>
                        <a:spcAft>
                          <a:spcPts val="0"/>
                        </a:spcAft>
                      </a:pPr>
                      <a:r>
                        <a:rPr lang="en-GB" sz="5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76%</a:t>
                      </a:r>
                      <a:endParaRPr lang="en-GB" sz="1100">
                        <a:effectLst/>
                      </a:endParaRPr>
                    </a:p>
                    <a:p>
                      <a:pPr>
                        <a:lnSpc>
                          <a:spcPct val="115000"/>
                        </a:lnSpc>
                        <a:spcAft>
                          <a:spcPts val="0"/>
                        </a:spcAft>
                      </a:pPr>
                      <a:r>
                        <a:rPr lang="en-GB" sz="500">
                          <a:effectLst/>
                        </a:rPr>
                        <a:t>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78%</a:t>
                      </a:r>
                      <a:endParaRPr lang="en-GB" sz="1100">
                        <a:effectLst/>
                      </a:endParaRPr>
                    </a:p>
                    <a:p>
                      <a:pPr>
                        <a:lnSpc>
                          <a:spcPct val="115000"/>
                        </a:lnSpc>
                        <a:spcAft>
                          <a:spcPts val="0"/>
                        </a:spcAft>
                      </a:pPr>
                      <a:r>
                        <a:rPr lang="en-GB" sz="500">
                          <a:effectLst/>
                        </a:rPr>
                        <a:t>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72.8%</a:t>
                      </a:r>
                      <a:endParaRPr lang="en-GB" sz="1100">
                        <a:effectLst/>
                      </a:endParaRPr>
                    </a:p>
                    <a:p>
                      <a:pPr>
                        <a:lnSpc>
                          <a:spcPct val="115000"/>
                        </a:lnSpc>
                        <a:spcAft>
                          <a:spcPts val="0"/>
                        </a:spcAft>
                      </a:pPr>
                      <a:r>
                        <a:rPr lang="en-GB" sz="600">
                          <a:effectLst/>
                        </a:rPr>
                        <a:t>27.8%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80%</a:t>
                      </a:r>
                      <a:endParaRPr lang="en-GB" sz="1100">
                        <a:effectLst/>
                      </a:endParaRPr>
                    </a:p>
                    <a:p>
                      <a:pPr>
                        <a:lnSpc>
                          <a:spcPct val="115000"/>
                        </a:lnSpc>
                        <a:spcAft>
                          <a:spcPts val="0"/>
                        </a:spcAft>
                      </a:pPr>
                      <a:r>
                        <a:rPr lang="en-GB" sz="5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1000" b="1" dirty="0">
                          <a:effectLst/>
                        </a:rPr>
                        <a:t>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200" b="1">
                          <a:effectLst/>
                        </a:rPr>
                        <a:t> </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87891270"/>
                  </a:ext>
                </a:extLst>
              </a:tr>
              <a:tr h="0">
                <a:tc>
                  <a:txBody>
                    <a:bodyPr/>
                    <a:lstStyle/>
                    <a:p>
                      <a:pPr>
                        <a:lnSpc>
                          <a:spcPct val="115000"/>
                        </a:lnSpc>
                        <a:spcAft>
                          <a:spcPts val="0"/>
                        </a:spcAft>
                      </a:pPr>
                      <a:r>
                        <a:rPr lang="en-GB" sz="900">
                          <a:effectLst/>
                        </a:rPr>
                        <a:t>Nat: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71%</a:t>
                      </a:r>
                      <a:endParaRPr lang="en-GB" sz="1100">
                        <a:effectLst/>
                      </a:endParaRPr>
                    </a:p>
                    <a:p>
                      <a:pPr>
                        <a:lnSpc>
                          <a:spcPct val="115000"/>
                        </a:lnSpc>
                        <a:spcAft>
                          <a:spcPts val="0"/>
                        </a:spcAft>
                      </a:pPr>
                      <a:r>
                        <a:rPr lang="en-GB" sz="5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75%</a:t>
                      </a:r>
                      <a:endParaRPr lang="en-GB" sz="1100">
                        <a:effectLst/>
                      </a:endParaRPr>
                    </a:p>
                    <a:p>
                      <a:pPr>
                        <a:lnSpc>
                          <a:spcPct val="115000"/>
                        </a:lnSpc>
                        <a:spcAft>
                          <a:spcPts val="0"/>
                        </a:spcAft>
                      </a:pPr>
                      <a:r>
                        <a:rPr lang="en-GB" sz="500">
                          <a:effectLst/>
                        </a:rPr>
                        <a:t>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73%</a:t>
                      </a:r>
                      <a:endParaRPr lang="en-GB" sz="1100">
                        <a:effectLst/>
                      </a:endParaRPr>
                    </a:p>
                    <a:p>
                      <a:pPr>
                        <a:lnSpc>
                          <a:spcPct val="115000"/>
                        </a:lnSpc>
                        <a:spcAft>
                          <a:spcPts val="0"/>
                        </a:spcAft>
                      </a:pPr>
                      <a:r>
                        <a:rPr lang="en-GB" sz="5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74.5%</a:t>
                      </a:r>
                      <a:endParaRPr lang="en-GB" sz="1100">
                        <a:effectLst/>
                      </a:endParaRPr>
                    </a:p>
                    <a:p>
                      <a:pPr>
                        <a:lnSpc>
                          <a:spcPct val="115000"/>
                        </a:lnSpc>
                        <a:spcAft>
                          <a:spcPts val="0"/>
                        </a:spcAft>
                      </a:pPr>
                      <a:r>
                        <a:rPr lang="en-GB" sz="600">
                          <a:effectLst/>
                        </a:rPr>
                        <a:t>27.8%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73%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76%</a:t>
                      </a:r>
                      <a:endParaRPr lang="en-GB" sz="1100">
                        <a:effectLst/>
                      </a:endParaRPr>
                    </a:p>
                    <a:p>
                      <a:pPr>
                        <a:lnSpc>
                          <a:spcPct val="115000"/>
                        </a:lnSpc>
                        <a:spcAft>
                          <a:spcPts val="0"/>
                        </a:spcAft>
                      </a:pPr>
                      <a:r>
                        <a:rPr lang="en-GB" sz="5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78%</a:t>
                      </a:r>
                      <a:endParaRPr lang="en-GB" sz="1100">
                        <a:effectLst/>
                      </a:endParaRPr>
                    </a:p>
                    <a:p>
                      <a:pPr>
                        <a:lnSpc>
                          <a:spcPct val="115000"/>
                        </a:lnSpc>
                        <a:spcAft>
                          <a:spcPts val="0"/>
                        </a:spcAft>
                      </a:pPr>
                      <a:r>
                        <a:rPr lang="en-GB" sz="5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78%</a:t>
                      </a:r>
                      <a:endParaRPr lang="en-GB" sz="1100">
                        <a:effectLst/>
                      </a:endParaRPr>
                    </a:p>
                    <a:p>
                      <a:pPr>
                        <a:lnSpc>
                          <a:spcPct val="115000"/>
                        </a:lnSpc>
                        <a:spcAft>
                          <a:spcPts val="0"/>
                        </a:spcAft>
                      </a:pPr>
                      <a:r>
                        <a:rPr lang="en-GB" sz="5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69.5%</a:t>
                      </a:r>
                      <a:endParaRPr lang="en-GB" sz="1100">
                        <a:effectLst/>
                      </a:endParaRPr>
                    </a:p>
                    <a:p>
                      <a:pPr>
                        <a:lnSpc>
                          <a:spcPct val="115000"/>
                        </a:lnSpc>
                        <a:spcAft>
                          <a:spcPts val="0"/>
                        </a:spcAft>
                      </a:pPr>
                      <a:r>
                        <a:rPr lang="en-GB" sz="600">
                          <a:effectLst/>
                        </a:rPr>
                        <a:t>12.9%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71%</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dirty="0">
                          <a:effectLst/>
                        </a:rPr>
                        <a:t>75%</a:t>
                      </a:r>
                      <a:endParaRPr lang="en-GB" sz="1100" dirty="0">
                        <a:effectLst/>
                      </a:endParaRPr>
                    </a:p>
                    <a:p>
                      <a:pPr>
                        <a:lnSpc>
                          <a:spcPct val="115000"/>
                        </a:lnSpc>
                        <a:spcAft>
                          <a:spcPts val="0"/>
                        </a:spcAft>
                      </a:pPr>
                      <a:r>
                        <a:rPr lang="en-GB" sz="500" dirty="0">
                          <a:effectLst/>
                        </a:rPr>
                        <a:t>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76%</a:t>
                      </a:r>
                      <a:endParaRPr lang="en-GB" sz="1100">
                        <a:effectLst/>
                      </a:endParaRPr>
                    </a:p>
                    <a:p>
                      <a:pPr>
                        <a:lnSpc>
                          <a:spcPct val="115000"/>
                        </a:lnSpc>
                        <a:spcAft>
                          <a:spcPts val="0"/>
                        </a:spcAft>
                      </a:pPr>
                      <a:r>
                        <a:rPr lang="en-GB" sz="500">
                          <a:effectLst/>
                        </a:rPr>
                        <a:t>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79%</a:t>
                      </a:r>
                      <a:endParaRPr lang="en-GB" sz="1100">
                        <a:effectLst/>
                      </a:endParaRPr>
                    </a:p>
                    <a:p>
                      <a:pPr>
                        <a:lnSpc>
                          <a:spcPct val="115000"/>
                        </a:lnSpc>
                        <a:spcAft>
                          <a:spcPts val="0"/>
                        </a:spcAft>
                      </a:pPr>
                      <a:r>
                        <a:rPr lang="en-GB" sz="5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71.3%</a:t>
                      </a:r>
                      <a:endParaRPr lang="en-GB" sz="1100">
                        <a:effectLst/>
                      </a:endParaRPr>
                    </a:p>
                    <a:p>
                      <a:pPr>
                        <a:lnSpc>
                          <a:spcPct val="115000"/>
                        </a:lnSpc>
                        <a:spcAft>
                          <a:spcPts val="0"/>
                        </a:spcAft>
                      </a:pPr>
                      <a:r>
                        <a:rPr lang="en-GB" sz="600">
                          <a:effectLst/>
                        </a:rPr>
                        <a:t>22.4%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73%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77%</a:t>
                      </a:r>
                      <a:endParaRPr lang="en-GB" sz="1100">
                        <a:effectLst/>
                      </a:endParaRPr>
                    </a:p>
                    <a:p>
                      <a:pPr>
                        <a:lnSpc>
                          <a:spcPct val="115000"/>
                        </a:lnSpc>
                        <a:spcAft>
                          <a:spcPts val="0"/>
                        </a:spcAft>
                      </a:pPr>
                      <a:r>
                        <a:rPr lang="en-GB" sz="5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78%</a:t>
                      </a:r>
                      <a:endParaRPr lang="en-GB" sz="1100">
                        <a:effectLst/>
                      </a:endParaRPr>
                    </a:p>
                    <a:p>
                      <a:pPr>
                        <a:lnSpc>
                          <a:spcPct val="115000"/>
                        </a:lnSpc>
                        <a:spcAft>
                          <a:spcPts val="0"/>
                        </a:spcAft>
                      </a:pPr>
                      <a:r>
                        <a:rPr lang="en-GB" sz="500">
                          <a:effectLst/>
                        </a:rPr>
                        <a:t>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78%</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72.4%</a:t>
                      </a:r>
                      <a:endParaRPr lang="en-GB" sz="1100">
                        <a:effectLst/>
                      </a:endParaRPr>
                    </a:p>
                    <a:p>
                      <a:pPr>
                        <a:lnSpc>
                          <a:spcPct val="115000"/>
                        </a:lnSpc>
                        <a:spcAft>
                          <a:spcPts val="0"/>
                        </a:spcAft>
                      </a:pPr>
                      <a:r>
                        <a:rPr lang="en-GB" sz="600">
                          <a:effectLst/>
                        </a:rPr>
                        <a:t>28.3%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72%</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82%</a:t>
                      </a:r>
                      <a:endParaRPr lang="en-GB" sz="1100">
                        <a:effectLst/>
                      </a:endParaRPr>
                    </a:p>
                    <a:p>
                      <a:pPr>
                        <a:lnSpc>
                          <a:spcPct val="115000"/>
                        </a:lnSpc>
                        <a:spcAft>
                          <a:spcPts val="0"/>
                        </a:spcAft>
                      </a:pPr>
                      <a:r>
                        <a:rPr lang="en-GB" sz="5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 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1000" b="1" dirty="0">
                          <a:effectLst/>
                        </a:rPr>
                        <a:t>80%</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200" b="1" dirty="0">
                          <a:effectLst/>
                        </a:rPr>
                        <a:t>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4249236"/>
                  </a:ext>
                </a:extLst>
              </a:tr>
              <a:tr h="0">
                <a:tc>
                  <a:txBody>
                    <a:bodyPr/>
                    <a:lstStyle/>
                    <a:p>
                      <a:pPr>
                        <a:lnSpc>
                          <a:spcPct val="115000"/>
                        </a:lnSpc>
                        <a:spcAft>
                          <a:spcPts val="0"/>
                        </a:spcAft>
                      </a:pPr>
                      <a:r>
                        <a:rPr lang="en-GB" sz="900">
                          <a:effectLst/>
                        </a:rPr>
                        <a:t>  School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91%</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86%</a:t>
                      </a:r>
                      <a:endParaRPr lang="en-GB" sz="1100">
                        <a:effectLst/>
                      </a:endParaRPr>
                    </a:p>
                    <a:p>
                      <a:pPr>
                        <a:lnSpc>
                          <a:spcPct val="115000"/>
                        </a:lnSpc>
                        <a:spcAft>
                          <a:spcPts val="0"/>
                        </a:spcAft>
                      </a:pPr>
                      <a:r>
                        <a:rPr lang="en-GB" sz="5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86%</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 91%</a:t>
                      </a:r>
                      <a:endParaRPr lang="en-GB" sz="1100">
                        <a:effectLst/>
                      </a:endParaRPr>
                    </a:p>
                    <a:p>
                      <a:pPr>
                        <a:lnSpc>
                          <a:spcPct val="115000"/>
                        </a:lnSpc>
                        <a:spcAft>
                          <a:spcPts val="0"/>
                        </a:spcAft>
                      </a:pPr>
                      <a:r>
                        <a:rPr lang="en-GB" sz="6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88%</a:t>
                      </a:r>
                      <a:endParaRPr lang="en-GB" sz="1800" b="1" dirty="0">
                        <a:effectLst/>
                      </a:endParaRPr>
                    </a:p>
                    <a:p>
                      <a:pPr>
                        <a:lnSpc>
                          <a:spcPct val="115000"/>
                        </a:lnSpc>
                        <a:spcAft>
                          <a:spcPts val="0"/>
                        </a:spcAft>
                      </a:pPr>
                      <a:r>
                        <a:rPr lang="en-GB" sz="900" b="1" dirty="0">
                          <a:effectLst/>
                        </a:rPr>
                        <a:t>50%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100%</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100%</a:t>
                      </a:r>
                      <a:endParaRPr lang="en-GB" sz="1100">
                        <a:effectLst/>
                      </a:endParaRPr>
                    </a:p>
                    <a:p>
                      <a:pPr>
                        <a:lnSpc>
                          <a:spcPct val="115000"/>
                        </a:lnSpc>
                        <a:spcAft>
                          <a:spcPts val="0"/>
                        </a:spcAft>
                      </a:pPr>
                      <a:r>
                        <a:rPr lang="en-GB" sz="5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93%</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82%</a:t>
                      </a:r>
                      <a:endParaRPr lang="en-GB" sz="1100">
                        <a:effectLst/>
                      </a:endParaRPr>
                    </a:p>
                    <a:p>
                      <a:pPr>
                        <a:lnSpc>
                          <a:spcPct val="115000"/>
                        </a:lnSpc>
                        <a:spcAft>
                          <a:spcPts val="0"/>
                        </a:spcAft>
                      </a:pPr>
                      <a:r>
                        <a:rPr lang="en-GB" sz="6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100%</a:t>
                      </a:r>
                      <a:endParaRPr lang="en-GB" sz="1800" b="1" dirty="0">
                        <a:effectLst/>
                      </a:endParaRPr>
                    </a:p>
                    <a:p>
                      <a:pPr>
                        <a:lnSpc>
                          <a:spcPct val="115000"/>
                        </a:lnSpc>
                        <a:spcAft>
                          <a:spcPts val="0"/>
                        </a:spcAft>
                      </a:pPr>
                      <a:r>
                        <a:rPr lang="en-GB" sz="900" b="1" dirty="0">
                          <a:effectLst/>
                        </a:rPr>
                        <a:t>50%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dirty="0">
                          <a:effectLst/>
                        </a:rPr>
                        <a:t>82%</a:t>
                      </a:r>
                      <a:endParaRPr lang="en-GB" sz="1100" dirty="0">
                        <a:effectLst/>
                      </a:endParaRPr>
                    </a:p>
                    <a:p>
                      <a:pPr>
                        <a:lnSpc>
                          <a:spcPct val="115000"/>
                        </a:lnSpc>
                        <a:spcAft>
                          <a:spcPts val="0"/>
                        </a:spcAft>
                      </a:pPr>
                      <a:r>
                        <a:rPr lang="en-GB" sz="500" dirty="0">
                          <a:effectLst/>
                        </a:rPr>
                        <a:t>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71%</a:t>
                      </a:r>
                      <a:endParaRPr lang="en-GB" sz="1100">
                        <a:effectLst/>
                      </a:endParaRPr>
                    </a:p>
                    <a:p>
                      <a:pPr>
                        <a:lnSpc>
                          <a:spcPct val="115000"/>
                        </a:lnSpc>
                        <a:spcAft>
                          <a:spcPts val="0"/>
                        </a:spcAft>
                      </a:pPr>
                      <a:r>
                        <a:rPr lang="en-GB" sz="5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93%</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82%</a:t>
                      </a:r>
                      <a:endParaRPr lang="en-GB" sz="1100">
                        <a:effectLst/>
                      </a:endParaRPr>
                    </a:p>
                    <a:p>
                      <a:pPr>
                        <a:lnSpc>
                          <a:spcPct val="115000"/>
                        </a:lnSpc>
                        <a:spcAft>
                          <a:spcPts val="0"/>
                        </a:spcAft>
                      </a:pPr>
                      <a:r>
                        <a:rPr lang="en-GB" sz="6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100%</a:t>
                      </a:r>
                      <a:endParaRPr lang="en-GB" sz="1800" b="1" dirty="0">
                        <a:effectLst/>
                      </a:endParaRPr>
                    </a:p>
                    <a:p>
                      <a:pPr>
                        <a:lnSpc>
                          <a:spcPct val="115000"/>
                        </a:lnSpc>
                        <a:spcAft>
                          <a:spcPts val="0"/>
                        </a:spcAft>
                      </a:pPr>
                      <a:r>
                        <a:rPr lang="en-GB" sz="900" b="1" dirty="0">
                          <a:effectLst/>
                        </a:rPr>
                        <a:t>25%</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91%</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71%</a:t>
                      </a:r>
                      <a:endParaRPr lang="en-GB" sz="1100">
                        <a:effectLst/>
                      </a:endParaRPr>
                    </a:p>
                    <a:p>
                      <a:pPr>
                        <a:lnSpc>
                          <a:spcPct val="115000"/>
                        </a:lnSpc>
                        <a:spcAft>
                          <a:spcPts val="0"/>
                        </a:spcAft>
                      </a:pPr>
                      <a:r>
                        <a:rPr lang="en-GB" sz="5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86%</a:t>
                      </a:r>
                      <a:endParaRPr lang="en-GB" sz="1100">
                        <a:effectLst/>
                      </a:endParaRPr>
                    </a:p>
                    <a:p>
                      <a:pPr>
                        <a:lnSpc>
                          <a:spcPct val="115000"/>
                        </a:lnSpc>
                        <a:spcAft>
                          <a:spcPts val="0"/>
                        </a:spcAft>
                      </a:pPr>
                      <a:r>
                        <a:rPr lang="en-GB" sz="5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600">
                          <a:effectLst/>
                        </a:rPr>
                        <a:t>81.8%</a:t>
                      </a:r>
                      <a:endParaRPr lang="en-GB" sz="1100">
                        <a:effectLst/>
                      </a:endParaRPr>
                    </a:p>
                    <a:p>
                      <a:pPr>
                        <a:lnSpc>
                          <a:spcPct val="115000"/>
                        </a:lnSpc>
                        <a:spcAft>
                          <a:spcPts val="0"/>
                        </a:spcAft>
                      </a:pPr>
                      <a:r>
                        <a:rPr lang="en-GB" sz="600">
                          <a:effectLst/>
                        </a:rPr>
                        <a:t>27.3%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b="1" dirty="0">
                          <a:effectLst/>
                        </a:rPr>
                        <a:t>75%</a:t>
                      </a:r>
                      <a:endParaRPr lang="en-GB" sz="1800" b="1" dirty="0">
                        <a:effectLst/>
                      </a:endParaRPr>
                    </a:p>
                    <a:p>
                      <a:pPr>
                        <a:lnSpc>
                          <a:spcPct val="115000"/>
                        </a:lnSpc>
                        <a:spcAft>
                          <a:spcPts val="0"/>
                        </a:spcAft>
                      </a:pPr>
                      <a:r>
                        <a:rPr lang="en-GB" sz="900" b="1" dirty="0">
                          <a:effectLst/>
                        </a:rPr>
                        <a:t>37%</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500">
                          <a:effectLst/>
                        </a:rPr>
                        <a:t>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500">
                          <a:effectLst/>
                        </a:rPr>
                        <a:t> 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b="1" dirty="0">
                          <a:effectLst/>
                        </a:rPr>
                        <a:t>100%</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200" b="1" dirty="0">
                          <a:effectLst/>
                        </a:rPr>
                        <a:t>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70988982"/>
                  </a:ext>
                </a:extLst>
              </a:tr>
            </a:tbl>
          </a:graphicData>
        </a:graphic>
      </p:graphicFrame>
      <p:sp>
        <p:nvSpPr>
          <p:cNvPr id="8" name="Rectangle 7"/>
          <p:cNvSpPr/>
          <p:nvPr/>
        </p:nvSpPr>
        <p:spPr>
          <a:xfrm>
            <a:off x="1236063" y="5354511"/>
            <a:ext cx="4572000" cy="1503489"/>
          </a:xfrm>
          <a:prstGeom prst="rect">
            <a:avLst/>
          </a:prstGeom>
        </p:spPr>
        <p:txBody>
          <a:bodyPr>
            <a:spAutoFit/>
          </a:bodyPr>
          <a:lstStyle/>
          <a:p>
            <a:pPr algn="l">
              <a:lnSpc>
                <a:spcPct val="115000"/>
              </a:lnSpc>
              <a:spcAft>
                <a:spcPts val="1000"/>
              </a:spcAft>
            </a:pPr>
            <a:r>
              <a:rPr lang="en-GB" sz="1400" dirty="0">
                <a:highlight>
                  <a:srgbClr val="00FF00"/>
                </a:highlight>
                <a:latin typeface="Calibri" panose="020F0502020204030204" pitchFamily="34" charset="0"/>
                <a:ea typeface="Calibri" panose="020F0502020204030204" pitchFamily="34" charset="0"/>
                <a:cs typeface="Times New Roman" panose="02020603050405020304" pitchFamily="18" charset="0"/>
              </a:rPr>
              <a:t>2023- Average Scaled scores</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GPS – School 107, </a:t>
            </a:r>
            <a:r>
              <a:rPr lang="en-GB" sz="1400" dirty="0" err="1">
                <a:latin typeface="Calibri" panose="020F0502020204030204" pitchFamily="34" charset="0"/>
                <a:ea typeface="Calibri" panose="020F0502020204030204" pitchFamily="34" charset="0"/>
                <a:cs typeface="Times New Roman" panose="02020603050405020304" pitchFamily="18" charset="0"/>
              </a:rPr>
              <a:t>Glos</a:t>
            </a:r>
            <a:r>
              <a:rPr lang="en-GB" sz="1400" dirty="0">
                <a:latin typeface="Calibri" panose="020F0502020204030204" pitchFamily="34" charset="0"/>
                <a:ea typeface="Calibri" panose="020F0502020204030204" pitchFamily="34" charset="0"/>
                <a:cs typeface="Times New Roman" panose="02020603050405020304" pitchFamily="18" charset="0"/>
              </a:rPr>
              <a:t> xxx, Nat105</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Reading - School 109, </a:t>
            </a:r>
            <a:r>
              <a:rPr lang="en-GB" sz="1400" dirty="0" err="1">
                <a:latin typeface="Calibri" panose="020F0502020204030204" pitchFamily="34" charset="0"/>
                <a:ea typeface="Calibri" panose="020F0502020204030204" pitchFamily="34" charset="0"/>
                <a:cs typeface="Times New Roman" panose="02020603050405020304" pitchFamily="18" charset="0"/>
              </a:rPr>
              <a:t>Glos</a:t>
            </a:r>
            <a:r>
              <a:rPr lang="en-GB" sz="1400" dirty="0">
                <a:latin typeface="Calibri" panose="020F0502020204030204" pitchFamily="34" charset="0"/>
                <a:ea typeface="Calibri" panose="020F0502020204030204" pitchFamily="34" charset="0"/>
                <a:cs typeface="Times New Roman" panose="02020603050405020304" pitchFamily="18" charset="0"/>
              </a:rPr>
              <a:t> xxx, Nat 105</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GB" sz="1400" dirty="0">
                <a:latin typeface="Calibri" panose="020F0502020204030204" pitchFamily="34" charset="0"/>
                <a:ea typeface="Calibri" panose="020F0502020204030204" pitchFamily="34" charset="0"/>
                <a:cs typeface="Times New Roman" panose="02020603050405020304" pitchFamily="18" charset="0"/>
              </a:rPr>
              <a:t>Maths  - School 106, </a:t>
            </a:r>
            <a:r>
              <a:rPr lang="en-GB" sz="1400" dirty="0" err="1">
                <a:latin typeface="Calibri" panose="020F0502020204030204" pitchFamily="34" charset="0"/>
                <a:ea typeface="Calibri" panose="020F0502020204030204" pitchFamily="34" charset="0"/>
                <a:cs typeface="Times New Roman" panose="02020603050405020304" pitchFamily="18" charset="0"/>
              </a:rPr>
              <a:t>Glos</a:t>
            </a:r>
            <a:r>
              <a:rPr lang="en-GB" sz="1400" dirty="0">
                <a:latin typeface="Calibri" panose="020F0502020204030204" pitchFamily="34" charset="0"/>
                <a:ea typeface="Calibri" panose="020F0502020204030204" pitchFamily="34" charset="0"/>
                <a:cs typeface="Times New Roman" panose="02020603050405020304" pitchFamily="18" charset="0"/>
              </a:rPr>
              <a:t> xxx, Nat 104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340768"/>
            <a:ext cx="6624736" cy="461665"/>
          </a:xfrm>
          <a:prstGeom prst="rect">
            <a:avLst/>
          </a:prstGeom>
          <a:noFill/>
        </p:spPr>
        <p:txBody>
          <a:bodyPr wrap="square" rtlCol="0">
            <a:spAutoFit/>
          </a:bodyPr>
          <a:lstStyle/>
          <a:p>
            <a:r>
              <a:rPr lang="en-GB" dirty="0" smtClean="0"/>
              <a:t>. </a:t>
            </a:r>
            <a:endParaRPr lang="en-GB" dirty="0"/>
          </a:p>
        </p:txBody>
      </p:sp>
      <p:graphicFrame>
        <p:nvGraphicFramePr>
          <p:cNvPr id="5" name="Diagram 4"/>
          <p:cNvGraphicFramePr/>
          <p:nvPr/>
        </p:nvGraphicFramePr>
        <p:xfrm>
          <a:off x="1706245" y="1243012"/>
          <a:ext cx="5731510"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863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20770992"/>
              </p:ext>
            </p:extLst>
          </p:nvPr>
        </p:nvGraphicFramePr>
        <p:xfrm>
          <a:off x="1704975" y="1204912"/>
          <a:ext cx="5734050" cy="444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8207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18556791"/>
              </p:ext>
            </p:extLst>
          </p:nvPr>
        </p:nvGraphicFramePr>
        <p:xfrm>
          <a:off x="2411761" y="1196752"/>
          <a:ext cx="3457815" cy="4578569"/>
        </p:xfrm>
        <a:graphic>
          <a:graphicData uri="http://schemas.openxmlformats.org/drawingml/2006/table">
            <a:tbl>
              <a:tblPr firstRow="1" firstCol="1" bandRow="1">
                <a:tableStyleId>{5C22544A-7EE6-4342-B048-85BDC9FD1C3A}</a:tableStyleId>
              </a:tblPr>
              <a:tblGrid>
                <a:gridCol w="851041">
                  <a:extLst>
                    <a:ext uri="{9D8B030D-6E8A-4147-A177-3AD203B41FA5}">
                      <a16:colId xmlns:a16="http://schemas.microsoft.com/office/drawing/2014/main" val="1716707959"/>
                    </a:ext>
                  </a:extLst>
                </a:gridCol>
                <a:gridCol w="851041">
                  <a:extLst>
                    <a:ext uri="{9D8B030D-6E8A-4147-A177-3AD203B41FA5}">
                      <a16:colId xmlns:a16="http://schemas.microsoft.com/office/drawing/2014/main" val="3266611072"/>
                    </a:ext>
                  </a:extLst>
                </a:gridCol>
                <a:gridCol w="851409">
                  <a:extLst>
                    <a:ext uri="{9D8B030D-6E8A-4147-A177-3AD203B41FA5}">
                      <a16:colId xmlns:a16="http://schemas.microsoft.com/office/drawing/2014/main" val="136497385"/>
                    </a:ext>
                  </a:extLst>
                </a:gridCol>
                <a:gridCol w="828568">
                  <a:extLst>
                    <a:ext uri="{9D8B030D-6E8A-4147-A177-3AD203B41FA5}">
                      <a16:colId xmlns:a16="http://schemas.microsoft.com/office/drawing/2014/main" val="2171475125"/>
                    </a:ext>
                  </a:extLst>
                </a:gridCol>
                <a:gridCol w="75756">
                  <a:extLst>
                    <a:ext uri="{9D8B030D-6E8A-4147-A177-3AD203B41FA5}">
                      <a16:colId xmlns:a16="http://schemas.microsoft.com/office/drawing/2014/main" val="4057325961"/>
                    </a:ext>
                  </a:extLst>
                </a:gridCol>
              </a:tblGrid>
              <a:tr h="734097">
                <a:tc gridSpan="5">
                  <a:txBody>
                    <a:bodyPr/>
                    <a:lstStyle/>
                    <a:p>
                      <a:pPr algn="ctr">
                        <a:lnSpc>
                          <a:spcPct val="115000"/>
                        </a:lnSpc>
                        <a:spcAft>
                          <a:spcPts val="1000"/>
                        </a:spcAft>
                      </a:pPr>
                      <a:r>
                        <a:rPr lang="en-GB" sz="1100" spc="300">
                          <a:effectLst/>
                        </a:rPr>
                        <a:t>Creativity and Enrichment and Over Learning and Cultural Capital Opportunities 2022-23</a:t>
                      </a:r>
                      <a:endParaRPr lang="en-GB" sz="500">
                        <a:effectLst/>
                      </a:endParaRPr>
                    </a:p>
                    <a:p>
                      <a:pPr algn="ctr">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78446263"/>
                  </a:ext>
                </a:extLst>
              </a:tr>
              <a:tr h="223070">
                <a:tc>
                  <a:txBody>
                    <a:bodyPr/>
                    <a:lstStyle/>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1000"/>
                        </a:spcAft>
                      </a:pPr>
                      <a:r>
                        <a:rPr lang="en-GB" sz="500">
                          <a:effectLst/>
                        </a:rPr>
                        <a:t>Autumn </a:t>
                      </a:r>
                    </a:p>
                    <a:p>
                      <a:pPr algn="l">
                        <a:lnSpc>
                          <a:spcPct val="115000"/>
                        </a:lnSpc>
                        <a:spcAft>
                          <a:spcPts val="0"/>
                        </a:spcAft>
                      </a:pPr>
                      <a:r>
                        <a:rPr lang="en-GB" sz="400">
                          <a:effectLst/>
                        </a:rPr>
                        <a:t>Football club 1-6</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1000"/>
                        </a:spcAft>
                      </a:pPr>
                      <a:r>
                        <a:rPr lang="en-GB" sz="500">
                          <a:effectLst/>
                        </a:rPr>
                        <a:t>Spring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gridSpan="2">
                  <a:txBody>
                    <a:bodyPr/>
                    <a:lstStyle/>
                    <a:p>
                      <a:pPr algn="l">
                        <a:lnSpc>
                          <a:spcPct val="115000"/>
                        </a:lnSpc>
                        <a:spcAft>
                          <a:spcPts val="1000"/>
                        </a:spcAft>
                      </a:pPr>
                      <a:r>
                        <a:rPr lang="en-GB" sz="500">
                          <a:effectLst/>
                        </a:rPr>
                        <a:t>Summer</a:t>
                      </a:r>
                    </a:p>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hMerge="1">
                  <a:txBody>
                    <a:bodyPr/>
                    <a:lstStyle/>
                    <a:p>
                      <a:endParaRPr lang="en-GB"/>
                    </a:p>
                  </a:txBody>
                  <a:tcPr/>
                </a:tc>
                <a:extLst>
                  <a:ext uri="{0D108BD9-81ED-4DB2-BD59-A6C34878D82A}">
                    <a16:rowId xmlns:a16="http://schemas.microsoft.com/office/drawing/2014/main" val="2798171884"/>
                  </a:ext>
                </a:extLst>
              </a:tr>
              <a:tr h="686454">
                <a:tc>
                  <a:txBody>
                    <a:bodyPr/>
                    <a:lstStyle/>
                    <a:p>
                      <a:pPr algn="l">
                        <a:lnSpc>
                          <a:spcPct val="115000"/>
                        </a:lnSpc>
                        <a:spcAft>
                          <a:spcPts val="1000"/>
                        </a:spcAft>
                      </a:pPr>
                      <a:r>
                        <a:rPr lang="en-GB" sz="400">
                          <a:effectLst/>
                        </a:rPr>
                        <a:t>EYFS</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The Nativity </a:t>
                      </a:r>
                      <a:endParaRPr lang="en-GB" sz="500">
                        <a:effectLst/>
                      </a:endParaRPr>
                    </a:p>
                    <a:p>
                      <a:pPr algn="l">
                        <a:lnSpc>
                          <a:spcPct val="115000"/>
                        </a:lnSpc>
                        <a:spcAft>
                          <a:spcPts val="0"/>
                        </a:spcAft>
                      </a:pPr>
                      <a:r>
                        <a:rPr lang="en-GB" sz="400">
                          <a:effectLst/>
                        </a:rPr>
                        <a:t>Carol concert </a:t>
                      </a:r>
                      <a:endParaRPr lang="en-GB" sz="500">
                        <a:effectLst/>
                      </a:endParaRPr>
                    </a:p>
                    <a:p>
                      <a:pPr algn="l">
                        <a:lnSpc>
                          <a:spcPct val="115000"/>
                        </a:lnSpc>
                        <a:spcAft>
                          <a:spcPts val="0"/>
                        </a:spcAft>
                      </a:pPr>
                      <a:r>
                        <a:rPr lang="en-GB" sz="400">
                          <a:effectLst/>
                        </a:rPr>
                        <a:t> Balanceability</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Enterprise</a:t>
                      </a:r>
                      <a:endParaRPr lang="en-GB" sz="500">
                        <a:effectLst/>
                      </a:endParaRPr>
                    </a:p>
                    <a:p>
                      <a:pPr algn="l">
                        <a:lnSpc>
                          <a:spcPct val="115000"/>
                        </a:lnSpc>
                        <a:spcAft>
                          <a:spcPts val="0"/>
                        </a:spcAft>
                      </a:pPr>
                      <a:r>
                        <a:rPr lang="en-GB" sz="400">
                          <a:effectLst/>
                        </a:rPr>
                        <a:t>Theatre visit</a:t>
                      </a:r>
                      <a:endParaRPr lang="en-GB" sz="500">
                        <a:effectLst/>
                      </a:endParaRPr>
                    </a:p>
                    <a:p>
                      <a:pPr algn="l">
                        <a:lnSpc>
                          <a:spcPct val="115000"/>
                        </a:lnSpc>
                        <a:spcAft>
                          <a:spcPts val="0"/>
                        </a:spcAft>
                      </a:pPr>
                      <a:r>
                        <a:rPr lang="en-GB" sz="400">
                          <a:effectLst/>
                        </a:rPr>
                        <a:t>EFRA – First Aid</a:t>
                      </a:r>
                      <a:endParaRPr lang="en-GB" sz="500">
                        <a:effectLst/>
                      </a:endParaRPr>
                    </a:p>
                    <a:p>
                      <a:pPr algn="l">
                        <a:lnSpc>
                          <a:spcPct val="115000"/>
                        </a:lnSpc>
                        <a:spcAft>
                          <a:spcPts val="0"/>
                        </a:spcAft>
                      </a:pPr>
                      <a:r>
                        <a:rPr lang="en-GB" sz="400">
                          <a:effectLst/>
                        </a:rPr>
                        <a:t>Diwali Dance</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Prayer Space</a:t>
                      </a:r>
                      <a:endParaRPr lang="en-GB" sz="500">
                        <a:effectLst/>
                      </a:endParaRPr>
                    </a:p>
                    <a:p>
                      <a:pPr algn="l">
                        <a:lnSpc>
                          <a:spcPct val="115000"/>
                        </a:lnSpc>
                        <a:spcAft>
                          <a:spcPts val="0"/>
                        </a:spcAft>
                      </a:pPr>
                      <a:r>
                        <a:rPr lang="en-GB" sz="400">
                          <a:effectLst/>
                        </a:rPr>
                        <a:t>Dance coach</a:t>
                      </a:r>
                      <a:endParaRPr lang="en-GB" sz="500">
                        <a:effectLst/>
                      </a:endParaRPr>
                    </a:p>
                    <a:p>
                      <a:pPr algn="l">
                        <a:lnSpc>
                          <a:spcPct val="115000"/>
                        </a:lnSpc>
                        <a:spcAft>
                          <a:spcPts val="0"/>
                        </a:spcAft>
                      </a:pPr>
                      <a:r>
                        <a:rPr lang="en-GB" sz="400">
                          <a:effectLst/>
                        </a:rPr>
                        <a:t>Economy talk – Lloyds bank</a:t>
                      </a:r>
                      <a:endParaRPr lang="en-GB" sz="500">
                        <a:effectLst/>
                      </a:endParaRPr>
                    </a:p>
                    <a:p>
                      <a:pPr algn="l">
                        <a:lnSpc>
                          <a:spcPct val="115000"/>
                        </a:lnSpc>
                        <a:spcAft>
                          <a:spcPts val="0"/>
                        </a:spcAft>
                      </a:pPr>
                      <a:r>
                        <a:rPr lang="en-GB" sz="400">
                          <a:effectLst/>
                        </a:rPr>
                        <a:t>Indian traditional clothes - dressing</a:t>
                      </a:r>
                      <a:endParaRPr lang="en-GB" sz="500">
                        <a:effectLst/>
                      </a:endParaRPr>
                    </a:p>
                    <a:p>
                      <a:pPr algn="l">
                        <a:lnSpc>
                          <a:spcPct val="115000"/>
                        </a:lnSpc>
                        <a:spcAft>
                          <a:spcPts val="1000"/>
                        </a:spcAft>
                      </a:pPr>
                      <a:r>
                        <a:rPr lang="en-GB" sz="400">
                          <a:effectLst/>
                        </a:rPr>
                        <a:t>Forest SchooI</a:t>
                      </a:r>
                      <a:endParaRPr lang="en-GB" sz="500">
                        <a:effectLst/>
                      </a:endParaRPr>
                    </a:p>
                    <a:p>
                      <a:pPr algn="l">
                        <a:lnSpc>
                          <a:spcPct val="115000"/>
                        </a:lnSpc>
                        <a:spcAft>
                          <a:spcPts val="0"/>
                        </a:spcAft>
                      </a:pPr>
                      <a:r>
                        <a:rPr lang="en-GB" sz="400">
                          <a:effectLst/>
                        </a:rPr>
                        <a:t>Ukulele</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1000"/>
                        </a:spcAft>
                      </a:pPr>
                      <a:r>
                        <a:rPr lang="en-GB" sz="400">
                          <a:effectLst/>
                        </a:rPr>
                        <a:t>iSingPOP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gridSpan="2">
                  <a:txBody>
                    <a:bodyPr/>
                    <a:lstStyle/>
                    <a:p>
                      <a:pPr algn="l">
                        <a:lnSpc>
                          <a:spcPct val="115000"/>
                        </a:lnSpc>
                        <a:spcAft>
                          <a:spcPts val="0"/>
                        </a:spcAft>
                      </a:pPr>
                      <a:r>
                        <a:rPr lang="en-GB" sz="400">
                          <a:effectLst/>
                        </a:rPr>
                        <a:t>School Play</a:t>
                      </a:r>
                      <a:endParaRPr lang="en-GB" sz="500">
                        <a:effectLst/>
                      </a:endParaRPr>
                    </a:p>
                    <a:p>
                      <a:pPr algn="l">
                        <a:lnSpc>
                          <a:spcPct val="115000"/>
                        </a:lnSpc>
                        <a:spcAft>
                          <a:spcPts val="0"/>
                        </a:spcAft>
                      </a:pPr>
                      <a:r>
                        <a:rPr lang="en-GB" sz="400">
                          <a:effectLst/>
                        </a:rPr>
                        <a:t>Art Day</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Cricket enrichment Day</a:t>
                      </a:r>
                      <a:endParaRPr lang="en-GB" sz="500">
                        <a:effectLst/>
                      </a:endParaRPr>
                    </a:p>
                    <a:p>
                      <a:pPr algn="l">
                        <a:lnSpc>
                          <a:spcPct val="115000"/>
                        </a:lnSpc>
                        <a:spcAft>
                          <a:spcPts val="0"/>
                        </a:spcAft>
                      </a:pPr>
                      <a:r>
                        <a:rPr lang="en-GB" sz="400">
                          <a:effectLst/>
                        </a:rPr>
                        <a:t>Skills Zone Day - safety</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hMerge="1">
                  <a:txBody>
                    <a:bodyPr/>
                    <a:lstStyle/>
                    <a:p>
                      <a:endParaRPr lang="en-GB"/>
                    </a:p>
                  </a:txBody>
                  <a:tcPr/>
                </a:tc>
                <a:extLst>
                  <a:ext uri="{0D108BD9-81ED-4DB2-BD59-A6C34878D82A}">
                    <a16:rowId xmlns:a16="http://schemas.microsoft.com/office/drawing/2014/main" val="3950609862"/>
                  </a:ext>
                </a:extLst>
              </a:tr>
              <a:tr h="823745">
                <a:tc>
                  <a:txBody>
                    <a:bodyPr/>
                    <a:lstStyle/>
                    <a:p>
                      <a:pPr algn="l">
                        <a:lnSpc>
                          <a:spcPct val="115000"/>
                        </a:lnSpc>
                        <a:spcAft>
                          <a:spcPts val="1000"/>
                        </a:spcAft>
                      </a:pPr>
                      <a:r>
                        <a:rPr lang="en-GB" sz="400">
                          <a:effectLst/>
                        </a:rPr>
                        <a:t>Year 1 /2</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Carol concert </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Enterprise</a:t>
                      </a:r>
                      <a:endParaRPr lang="en-GB" sz="500">
                        <a:effectLst/>
                      </a:endParaRPr>
                    </a:p>
                    <a:p>
                      <a:pPr algn="l">
                        <a:lnSpc>
                          <a:spcPct val="115000"/>
                        </a:lnSpc>
                        <a:spcAft>
                          <a:spcPts val="0"/>
                        </a:spcAft>
                      </a:pPr>
                      <a:r>
                        <a:rPr lang="en-GB" sz="400">
                          <a:effectLst/>
                        </a:rPr>
                        <a:t>Science club</a:t>
                      </a:r>
                      <a:endParaRPr lang="en-GB" sz="500">
                        <a:effectLst/>
                      </a:endParaRPr>
                    </a:p>
                    <a:p>
                      <a:pPr algn="l">
                        <a:lnSpc>
                          <a:spcPct val="115000"/>
                        </a:lnSpc>
                        <a:spcAft>
                          <a:spcPts val="0"/>
                        </a:spcAft>
                      </a:pPr>
                      <a:r>
                        <a:rPr lang="en-GB" sz="400">
                          <a:effectLst/>
                        </a:rPr>
                        <a:t>Theatre visit</a:t>
                      </a:r>
                      <a:endParaRPr lang="en-GB" sz="500">
                        <a:effectLst/>
                      </a:endParaRPr>
                    </a:p>
                    <a:p>
                      <a:pPr algn="l">
                        <a:lnSpc>
                          <a:spcPct val="115000"/>
                        </a:lnSpc>
                        <a:spcAft>
                          <a:spcPts val="0"/>
                        </a:spcAft>
                      </a:pPr>
                      <a:r>
                        <a:rPr lang="en-GB" sz="400">
                          <a:effectLst/>
                        </a:rPr>
                        <a:t>Football club 1-6</a:t>
                      </a:r>
                      <a:endParaRPr lang="en-GB" sz="500">
                        <a:effectLst/>
                      </a:endParaRPr>
                    </a:p>
                    <a:p>
                      <a:pPr algn="l">
                        <a:lnSpc>
                          <a:spcPct val="115000"/>
                        </a:lnSpc>
                        <a:spcAft>
                          <a:spcPts val="0"/>
                        </a:spcAft>
                      </a:pPr>
                      <a:r>
                        <a:rPr lang="en-GB" sz="400">
                          <a:effectLst/>
                        </a:rPr>
                        <a:t>Ball skills club</a:t>
                      </a:r>
                      <a:endParaRPr lang="en-GB" sz="500">
                        <a:effectLst/>
                      </a:endParaRPr>
                    </a:p>
                    <a:p>
                      <a:pPr algn="l">
                        <a:lnSpc>
                          <a:spcPct val="115000"/>
                        </a:lnSpc>
                        <a:spcAft>
                          <a:spcPts val="0"/>
                        </a:spcAft>
                      </a:pPr>
                      <a:r>
                        <a:rPr lang="en-GB" sz="400">
                          <a:effectLst/>
                        </a:rPr>
                        <a:t>EFRA – First Aid</a:t>
                      </a:r>
                      <a:endParaRPr lang="en-GB" sz="500">
                        <a:effectLst/>
                      </a:endParaRPr>
                    </a:p>
                    <a:p>
                      <a:pPr algn="l">
                        <a:lnSpc>
                          <a:spcPct val="115000"/>
                        </a:lnSpc>
                        <a:spcAft>
                          <a:spcPts val="0"/>
                        </a:spcAft>
                      </a:pPr>
                      <a:r>
                        <a:rPr lang="en-GB" sz="400">
                          <a:effectLst/>
                        </a:rPr>
                        <a:t>Diwali Dance</a:t>
                      </a:r>
                      <a:br>
                        <a:rPr lang="en-GB" sz="400">
                          <a:effectLst/>
                        </a:rPr>
                      </a:br>
                      <a:r>
                        <a:rPr lang="en-GB" sz="400">
                          <a:effectLst/>
                        </a:rPr>
                        <a:t>Lego club – y1</a:t>
                      </a:r>
                      <a:endParaRPr lang="en-GB" sz="500">
                        <a:effectLst/>
                      </a:endParaRPr>
                    </a:p>
                    <a:p>
                      <a:pPr algn="l">
                        <a:lnSpc>
                          <a:spcPct val="115000"/>
                        </a:lnSpc>
                        <a:spcAft>
                          <a:spcPts val="0"/>
                        </a:spcAft>
                      </a:pPr>
                      <a:r>
                        <a:rPr lang="en-GB" sz="400">
                          <a:effectLst/>
                        </a:rPr>
                        <a:t>Camp Kindness</a:t>
                      </a:r>
                      <a:endParaRPr lang="en-GB" sz="500">
                        <a:effectLst/>
                      </a:endParaRPr>
                    </a:p>
                    <a:p>
                      <a:pPr algn="l">
                        <a:lnSpc>
                          <a:spcPct val="115000"/>
                        </a:lnSpc>
                        <a:spcAft>
                          <a:spcPts val="0"/>
                        </a:spcAft>
                      </a:pPr>
                      <a:r>
                        <a:rPr lang="en-GB" sz="400">
                          <a:effectLst/>
                        </a:rPr>
                        <a:t>Forest School</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Camp Kindness</a:t>
                      </a:r>
                      <a:endParaRPr lang="en-GB" sz="500">
                        <a:effectLst/>
                      </a:endParaRPr>
                    </a:p>
                    <a:p>
                      <a:pPr algn="l">
                        <a:lnSpc>
                          <a:spcPct val="115000"/>
                        </a:lnSpc>
                        <a:spcAft>
                          <a:spcPts val="0"/>
                        </a:spcAft>
                      </a:pPr>
                      <a:r>
                        <a:rPr lang="en-GB" sz="400">
                          <a:effectLst/>
                        </a:rPr>
                        <a:t>Prayer Space</a:t>
                      </a:r>
                      <a:endParaRPr lang="en-GB" sz="500">
                        <a:effectLst/>
                      </a:endParaRPr>
                    </a:p>
                    <a:p>
                      <a:pPr algn="l">
                        <a:lnSpc>
                          <a:spcPct val="115000"/>
                        </a:lnSpc>
                        <a:spcAft>
                          <a:spcPts val="0"/>
                        </a:spcAft>
                      </a:pPr>
                      <a:r>
                        <a:rPr lang="en-GB" sz="400">
                          <a:effectLst/>
                        </a:rPr>
                        <a:t>Ukulele</a:t>
                      </a:r>
                      <a:endParaRPr lang="en-GB" sz="500">
                        <a:effectLst/>
                      </a:endParaRPr>
                    </a:p>
                    <a:p>
                      <a:pPr algn="l">
                        <a:lnSpc>
                          <a:spcPct val="115000"/>
                        </a:lnSpc>
                        <a:spcAft>
                          <a:spcPts val="0"/>
                        </a:spcAft>
                      </a:pPr>
                      <a:r>
                        <a:rPr lang="en-GB" sz="400">
                          <a:effectLst/>
                        </a:rPr>
                        <a:t>Dance coach </a:t>
                      </a:r>
                      <a:endParaRPr lang="en-GB" sz="500">
                        <a:effectLst/>
                      </a:endParaRPr>
                    </a:p>
                    <a:p>
                      <a:pPr algn="l">
                        <a:lnSpc>
                          <a:spcPct val="115000"/>
                        </a:lnSpc>
                        <a:spcAft>
                          <a:spcPts val="0"/>
                        </a:spcAft>
                      </a:pPr>
                      <a:r>
                        <a:rPr lang="en-GB" sz="400">
                          <a:effectLst/>
                        </a:rPr>
                        <a:t>Economy talk – Lloyds bank</a:t>
                      </a:r>
                      <a:endParaRPr lang="en-GB" sz="500">
                        <a:effectLst/>
                      </a:endParaRPr>
                    </a:p>
                    <a:p>
                      <a:pPr algn="l">
                        <a:lnSpc>
                          <a:spcPct val="115000"/>
                        </a:lnSpc>
                        <a:spcAft>
                          <a:spcPts val="0"/>
                        </a:spcAft>
                      </a:pPr>
                      <a:r>
                        <a:rPr lang="en-GB" sz="400">
                          <a:effectLst/>
                        </a:rPr>
                        <a:t>Indian cooking</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iSingPOP</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  School Play</a:t>
                      </a:r>
                      <a:endParaRPr lang="en-GB" sz="500">
                        <a:effectLst/>
                      </a:endParaRPr>
                    </a:p>
                    <a:p>
                      <a:pPr algn="l">
                        <a:lnSpc>
                          <a:spcPct val="115000"/>
                        </a:lnSpc>
                        <a:spcAft>
                          <a:spcPts val="0"/>
                        </a:spcAft>
                      </a:pPr>
                      <a:r>
                        <a:rPr lang="en-GB" sz="400">
                          <a:effectLst/>
                        </a:rPr>
                        <a:t>Art Day</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Board Games club</a:t>
                      </a:r>
                      <a:endParaRPr lang="en-GB" sz="500">
                        <a:effectLst/>
                      </a:endParaRPr>
                    </a:p>
                    <a:p>
                      <a:pPr algn="l">
                        <a:lnSpc>
                          <a:spcPct val="115000"/>
                        </a:lnSpc>
                        <a:spcAft>
                          <a:spcPts val="0"/>
                        </a:spcAft>
                      </a:pPr>
                      <a:r>
                        <a:rPr lang="en-GB" sz="400">
                          <a:effectLst/>
                        </a:rPr>
                        <a:t>Football club</a:t>
                      </a:r>
                      <a:endParaRPr lang="en-GB" sz="500">
                        <a:effectLst/>
                      </a:endParaRPr>
                    </a:p>
                    <a:p>
                      <a:pPr algn="l">
                        <a:lnSpc>
                          <a:spcPct val="115000"/>
                        </a:lnSpc>
                        <a:spcAft>
                          <a:spcPts val="0"/>
                        </a:spcAft>
                      </a:pPr>
                      <a:r>
                        <a:rPr lang="en-GB" sz="400">
                          <a:effectLst/>
                        </a:rPr>
                        <a:t>Camp Kindness</a:t>
                      </a:r>
                      <a:endParaRPr lang="en-GB" sz="500">
                        <a:effectLst/>
                      </a:endParaRPr>
                    </a:p>
                    <a:p>
                      <a:pPr algn="l">
                        <a:lnSpc>
                          <a:spcPct val="115000"/>
                        </a:lnSpc>
                        <a:spcAft>
                          <a:spcPts val="0"/>
                        </a:spcAft>
                      </a:pPr>
                      <a:r>
                        <a:rPr lang="en-GB" sz="400">
                          <a:effectLst/>
                        </a:rPr>
                        <a:t>Cricket Club</a:t>
                      </a:r>
                      <a:endParaRPr lang="en-GB" sz="500">
                        <a:effectLst/>
                      </a:endParaRPr>
                    </a:p>
                    <a:p>
                      <a:pPr algn="l">
                        <a:lnSpc>
                          <a:spcPct val="115000"/>
                        </a:lnSpc>
                        <a:spcAft>
                          <a:spcPts val="0"/>
                        </a:spcAft>
                      </a:pPr>
                      <a:r>
                        <a:rPr lang="en-GB" sz="400">
                          <a:effectLst/>
                        </a:rPr>
                        <a:t>Cricket enrichment Day</a:t>
                      </a:r>
                      <a:endParaRPr lang="en-GB" sz="500">
                        <a:effectLst/>
                      </a:endParaRPr>
                    </a:p>
                    <a:p>
                      <a:pPr algn="l">
                        <a:lnSpc>
                          <a:spcPct val="115000"/>
                        </a:lnSpc>
                        <a:spcAft>
                          <a:spcPts val="0"/>
                        </a:spcAft>
                      </a:pPr>
                      <a:r>
                        <a:rPr lang="en-GB" sz="400">
                          <a:effectLst/>
                        </a:rPr>
                        <a:t>Skills Zone Day- safety</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69598216"/>
                  </a:ext>
                </a:extLst>
              </a:tr>
              <a:tr h="1029681">
                <a:tc>
                  <a:txBody>
                    <a:bodyPr/>
                    <a:lstStyle/>
                    <a:p>
                      <a:pPr algn="l">
                        <a:lnSpc>
                          <a:spcPct val="115000"/>
                        </a:lnSpc>
                        <a:spcAft>
                          <a:spcPts val="1000"/>
                        </a:spcAft>
                      </a:pPr>
                      <a:r>
                        <a:rPr lang="en-GB" sz="400">
                          <a:effectLst/>
                        </a:rPr>
                        <a:t>Year 3/4</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Carol Concert </a:t>
                      </a:r>
                      <a:endParaRPr lang="en-GB" sz="500">
                        <a:effectLst/>
                      </a:endParaRPr>
                    </a:p>
                    <a:p>
                      <a:pPr algn="l">
                        <a:lnSpc>
                          <a:spcPct val="115000"/>
                        </a:lnSpc>
                        <a:spcAft>
                          <a:spcPts val="0"/>
                        </a:spcAft>
                      </a:pPr>
                      <a:r>
                        <a:rPr lang="en-GB" sz="400">
                          <a:effectLst/>
                        </a:rPr>
                        <a:t>Rugby- Glos heritage</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Enterprise</a:t>
                      </a:r>
                      <a:endParaRPr lang="en-GB" sz="500">
                        <a:effectLst/>
                      </a:endParaRPr>
                    </a:p>
                    <a:p>
                      <a:pPr algn="l">
                        <a:lnSpc>
                          <a:spcPct val="115000"/>
                        </a:lnSpc>
                        <a:spcAft>
                          <a:spcPts val="0"/>
                        </a:spcAft>
                      </a:pPr>
                      <a:r>
                        <a:rPr lang="en-GB" sz="400">
                          <a:effectLst/>
                        </a:rPr>
                        <a:t>Theatre visit</a:t>
                      </a:r>
                      <a:endParaRPr lang="en-GB" sz="500">
                        <a:effectLst/>
                      </a:endParaRPr>
                    </a:p>
                    <a:p>
                      <a:pPr algn="l">
                        <a:lnSpc>
                          <a:spcPct val="115000"/>
                        </a:lnSpc>
                        <a:spcAft>
                          <a:spcPts val="0"/>
                        </a:spcAft>
                      </a:pPr>
                      <a:r>
                        <a:rPr lang="en-GB" sz="400">
                          <a:effectLst/>
                        </a:rPr>
                        <a:t>Camp Kindness – club</a:t>
                      </a:r>
                      <a:endParaRPr lang="en-GB" sz="500">
                        <a:effectLst/>
                      </a:endParaRPr>
                    </a:p>
                    <a:p>
                      <a:pPr algn="l">
                        <a:lnSpc>
                          <a:spcPct val="115000"/>
                        </a:lnSpc>
                        <a:spcAft>
                          <a:spcPts val="0"/>
                        </a:spcAft>
                      </a:pPr>
                      <a:r>
                        <a:rPr lang="en-GB" sz="400">
                          <a:effectLst/>
                        </a:rPr>
                        <a:t>Football club 1-6</a:t>
                      </a:r>
                      <a:endParaRPr lang="en-GB" sz="500">
                        <a:effectLst/>
                      </a:endParaRPr>
                    </a:p>
                    <a:p>
                      <a:pPr algn="l">
                        <a:lnSpc>
                          <a:spcPct val="115000"/>
                        </a:lnSpc>
                        <a:spcAft>
                          <a:spcPts val="0"/>
                        </a:spcAft>
                      </a:pPr>
                      <a:r>
                        <a:rPr lang="en-GB" sz="400">
                          <a:effectLst/>
                        </a:rPr>
                        <a:t>EFRA – First Aid</a:t>
                      </a:r>
                      <a:endParaRPr lang="en-GB" sz="500">
                        <a:effectLst/>
                      </a:endParaRPr>
                    </a:p>
                    <a:p>
                      <a:pPr algn="l">
                        <a:lnSpc>
                          <a:spcPct val="115000"/>
                        </a:lnSpc>
                        <a:spcAft>
                          <a:spcPts val="0"/>
                        </a:spcAft>
                      </a:pPr>
                      <a:r>
                        <a:rPr lang="en-GB" sz="400">
                          <a:effectLst/>
                        </a:rPr>
                        <a:t>Diwali Dance</a:t>
                      </a:r>
                      <a:endParaRPr lang="en-GB" sz="500">
                        <a:effectLst/>
                      </a:endParaRPr>
                    </a:p>
                    <a:p>
                      <a:pPr algn="l">
                        <a:lnSpc>
                          <a:spcPct val="115000"/>
                        </a:lnSpc>
                        <a:spcAft>
                          <a:spcPts val="0"/>
                        </a:spcAft>
                      </a:pPr>
                      <a:r>
                        <a:rPr lang="en-GB" sz="400">
                          <a:effectLst/>
                        </a:rPr>
                        <a:t>English Heritage – Glos Hartpury</a:t>
                      </a:r>
                      <a:endParaRPr lang="en-GB" sz="500">
                        <a:effectLst/>
                      </a:endParaRPr>
                    </a:p>
                    <a:p>
                      <a:pPr algn="l">
                        <a:lnSpc>
                          <a:spcPct val="115000"/>
                        </a:lnSpc>
                        <a:spcAft>
                          <a:spcPts val="0"/>
                        </a:spcAft>
                      </a:pPr>
                      <a:r>
                        <a:rPr lang="en-GB" sz="400">
                          <a:effectLst/>
                        </a:rPr>
                        <a:t>Art Club (y4)</a:t>
                      </a:r>
                      <a:endParaRPr lang="en-GB" sz="500">
                        <a:effectLst/>
                      </a:endParaRPr>
                    </a:p>
                    <a:p>
                      <a:pPr algn="l">
                        <a:lnSpc>
                          <a:spcPct val="115000"/>
                        </a:lnSpc>
                        <a:spcAft>
                          <a:spcPts val="0"/>
                        </a:spcAft>
                      </a:pPr>
                      <a:r>
                        <a:rPr lang="en-GB" sz="400">
                          <a:effectLst/>
                        </a:rPr>
                        <a:t>Trip – science lab and library</a:t>
                      </a:r>
                      <a:endParaRPr lang="en-GB" sz="500">
                        <a:effectLst/>
                      </a:endParaRPr>
                    </a:p>
                    <a:p>
                      <a:pPr algn="l">
                        <a:lnSpc>
                          <a:spcPct val="115000"/>
                        </a:lnSpc>
                        <a:spcAft>
                          <a:spcPts val="0"/>
                        </a:spcAft>
                      </a:pPr>
                      <a:r>
                        <a:rPr lang="en-GB" sz="400">
                          <a:effectLst/>
                        </a:rPr>
                        <a:t>Forest School</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Prayer Space</a:t>
                      </a:r>
                      <a:endParaRPr lang="en-GB" sz="500">
                        <a:effectLst/>
                      </a:endParaRPr>
                    </a:p>
                    <a:p>
                      <a:pPr algn="l">
                        <a:lnSpc>
                          <a:spcPct val="115000"/>
                        </a:lnSpc>
                        <a:spcAft>
                          <a:spcPts val="0"/>
                        </a:spcAft>
                      </a:pPr>
                      <a:r>
                        <a:rPr lang="en-GB" sz="400">
                          <a:effectLst/>
                        </a:rPr>
                        <a:t>Dance coach</a:t>
                      </a:r>
                      <a:endParaRPr lang="en-GB" sz="500">
                        <a:effectLst/>
                      </a:endParaRPr>
                    </a:p>
                    <a:p>
                      <a:pPr algn="l">
                        <a:lnSpc>
                          <a:spcPct val="115000"/>
                        </a:lnSpc>
                        <a:spcAft>
                          <a:spcPts val="0"/>
                        </a:spcAft>
                      </a:pPr>
                      <a:r>
                        <a:rPr lang="en-GB" sz="400">
                          <a:effectLst/>
                        </a:rPr>
                        <a:t>STEM K’Nex</a:t>
                      </a:r>
                      <a:endParaRPr lang="en-GB" sz="500">
                        <a:effectLst/>
                      </a:endParaRPr>
                    </a:p>
                    <a:p>
                      <a:pPr algn="l">
                        <a:lnSpc>
                          <a:spcPct val="115000"/>
                        </a:lnSpc>
                        <a:spcAft>
                          <a:spcPts val="0"/>
                        </a:spcAft>
                      </a:pPr>
                      <a:r>
                        <a:rPr lang="en-GB" sz="400">
                          <a:effectLst/>
                        </a:rPr>
                        <a:t>Economy talk – Lloyds bank</a:t>
                      </a:r>
                      <a:endParaRPr lang="en-GB" sz="500">
                        <a:effectLst/>
                      </a:endParaRPr>
                    </a:p>
                    <a:p>
                      <a:pPr algn="l">
                        <a:lnSpc>
                          <a:spcPct val="115000"/>
                        </a:lnSpc>
                        <a:spcAft>
                          <a:spcPts val="0"/>
                        </a:spcAft>
                      </a:pPr>
                      <a:r>
                        <a:rPr lang="en-GB" sz="400">
                          <a:effectLst/>
                        </a:rPr>
                        <a:t>Hinduism workshop</a:t>
                      </a:r>
                      <a:endParaRPr lang="en-GB" sz="500">
                        <a:effectLst/>
                      </a:endParaRPr>
                    </a:p>
                    <a:p>
                      <a:pPr algn="l">
                        <a:lnSpc>
                          <a:spcPct val="115000"/>
                        </a:lnSpc>
                        <a:spcAft>
                          <a:spcPts val="0"/>
                        </a:spcAft>
                      </a:pPr>
                      <a:r>
                        <a:rPr lang="en-GB" sz="400">
                          <a:effectLst/>
                        </a:rPr>
                        <a:t>Orienteering</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iSINGPOP</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School Play</a:t>
                      </a:r>
                      <a:endParaRPr lang="en-GB" sz="500">
                        <a:effectLst/>
                      </a:endParaRPr>
                    </a:p>
                    <a:p>
                      <a:pPr algn="l">
                        <a:lnSpc>
                          <a:spcPct val="115000"/>
                        </a:lnSpc>
                        <a:spcAft>
                          <a:spcPts val="0"/>
                        </a:spcAft>
                      </a:pPr>
                      <a:r>
                        <a:rPr lang="en-GB" sz="400">
                          <a:effectLst/>
                        </a:rPr>
                        <a:t>Art Day</a:t>
                      </a:r>
                      <a:endParaRPr lang="en-GB" sz="500">
                        <a:effectLst/>
                      </a:endParaRPr>
                    </a:p>
                    <a:p>
                      <a:pPr algn="l">
                        <a:lnSpc>
                          <a:spcPct val="115000"/>
                        </a:lnSpc>
                        <a:spcAft>
                          <a:spcPts val="0"/>
                        </a:spcAft>
                      </a:pPr>
                      <a:r>
                        <a:rPr lang="en-GB" sz="400">
                          <a:effectLst/>
                        </a:rPr>
                        <a:t>Football club</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Cricket Club</a:t>
                      </a:r>
                      <a:endParaRPr lang="en-GB" sz="500">
                        <a:effectLst/>
                      </a:endParaRPr>
                    </a:p>
                    <a:p>
                      <a:pPr algn="l">
                        <a:lnSpc>
                          <a:spcPct val="115000"/>
                        </a:lnSpc>
                        <a:spcAft>
                          <a:spcPts val="0"/>
                        </a:spcAft>
                      </a:pPr>
                      <a:r>
                        <a:rPr lang="en-GB" sz="400">
                          <a:effectLst/>
                        </a:rPr>
                        <a:t>Parliamentary workshop</a:t>
                      </a:r>
                      <a:endParaRPr lang="en-GB" sz="500">
                        <a:effectLst/>
                      </a:endParaRPr>
                    </a:p>
                    <a:p>
                      <a:pPr algn="l">
                        <a:lnSpc>
                          <a:spcPct val="115000"/>
                        </a:lnSpc>
                        <a:spcAft>
                          <a:spcPts val="0"/>
                        </a:spcAft>
                      </a:pPr>
                      <a:r>
                        <a:rPr lang="en-GB" sz="400">
                          <a:effectLst/>
                        </a:rPr>
                        <a:t>Cricket enrichment Day</a:t>
                      </a:r>
                      <a:endParaRPr lang="en-GB" sz="500">
                        <a:effectLst/>
                      </a:endParaRPr>
                    </a:p>
                    <a:p>
                      <a:pPr algn="l">
                        <a:lnSpc>
                          <a:spcPct val="115000"/>
                        </a:lnSpc>
                        <a:spcAft>
                          <a:spcPts val="0"/>
                        </a:spcAft>
                      </a:pPr>
                      <a:r>
                        <a:rPr lang="en-GB" sz="400">
                          <a:effectLst/>
                        </a:rPr>
                        <a:t>Art Club</a:t>
                      </a:r>
                      <a:endParaRPr lang="en-GB" sz="500">
                        <a:effectLst/>
                      </a:endParaRPr>
                    </a:p>
                    <a:p>
                      <a:pPr algn="l">
                        <a:lnSpc>
                          <a:spcPct val="115000"/>
                        </a:lnSpc>
                        <a:spcAft>
                          <a:spcPts val="0"/>
                        </a:spcAft>
                      </a:pPr>
                      <a:r>
                        <a:rPr lang="en-GB" sz="400">
                          <a:effectLst/>
                        </a:rPr>
                        <a:t>In the Net</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670746353"/>
                  </a:ext>
                </a:extLst>
              </a:tr>
              <a:tr h="892390">
                <a:tc>
                  <a:txBody>
                    <a:bodyPr/>
                    <a:lstStyle/>
                    <a:p>
                      <a:pPr algn="l">
                        <a:lnSpc>
                          <a:spcPct val="115000"/>
                        </a:lnSpc>
                        <a:spcAft>
                          <a:spcPts val="1000"/>
                        </a:spcAft>
                      </a:pPr>
                      <a:r>
                        <a:rPr lang="en-GB" sz="400">
                          <a:effectLst/>
                        </a:rPr>
                        <a:t>Year 5/6</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Carol concert </a:t>
                      </a:r>
                      <a:endParaRPr lang="en-GB" sz="500">
                        <a:effectLst/>
                      </a:endParaRPr>
                    </a:p>
                    <a:p>
                      <a:pPr algn="l">
                        <a:lnSpc>
                          <a:spcPct val="115000"/>
                        </a:lnSpc>
                        <a:spcAft>
                          <a:spcPts val="0"/>
                        </a:spcAft>
                      </a:pPr>
                      <a:r>
                        <a:rPr lang="en-GB" sz="400">
                          <a:effectLst/>
                        </a:rPr>
                        <a:t>Croft Farm – team building</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Macmillan Coffee morning</a:t>
                      </a:r>
                      <a:endParaRPr lang="en-GB" sz="500">
                        <a:effectLst/>
                      </a:endParaRPr>
                    </a:p>
                    <a:p>
                      <a:pPr algn="l">
                        <a:lnSpc>
                          <a:spcPct val="115000"/>
                        </a:lnSpc>
                        <a:spcAft>
                          <a:spcPts val="0"/>
                        </a:spcAft>
                      </a:pPr>
                      <a:r>
                        <a:rPr lang="en-GB" sz="400">
                          <a:effectLst/>
                        </a:rPr>
                        <a:t>Enterprise</a:t>
                      </a:r>
                      <a:endParaRPr lang="en-GB" sz="500">
                        <a:effectLst/>
                      </a:endParaRPr>
                    </a:p>
                    <a:p>
                      <a:pPr algn="l">
                        <a:lnSpc>
                          <a:spcPct val="115000"/>
                        </a:lnSpc>
                        <a:spcAft>
                          <a:spcPts val="0"/>
                        </a:spcAft>
                      </a:pPr>
                      <a:r>
                        <a:rPr lang="en-GB" sz="400">
                          <a:effectLst/>
                        </a:rPr>
                        <a:t>Theatre visit</a:t>
                      </a:r>
                      <a:endParaRPr lang="en-GB" sz="500">
                        <a:effectLst/>
                      </a:endParaRPr>
                    </a:p>
                    <a:p>
                      <a:pPr algn="l">
                        <a:lnSpc>
                          <a:spcPct val="115000"/>
                        </a:lnSpc>
                        <a:spcAft>
                          <a:spcPts val="0"/>
                        </a:spcAft>
                      </a:pPr>
                      <a:r>
                        <a:rPr lang="en-GB" sz="400">
                          <a:effectLst/>
                        </a:rPr>
                        <a:t>Football club 1-6</a:t>
                      </a:r>
                      <a:endParaRPr lang="en-GB" sz="500">
                        <a:effectLst/>
                      </a:endParaRPr>
                    </a:p>
                    <a:p>
                      <a:pPr algn="l">
                        <a:lnSpc>
                          <a:spcPct val="115000"/>
                        </a:lnSpc>
                        <a:spcAft>
                          <a:spcPts val="0"/>
                        </a:spcAft>
                      </a:pPr>
                      <a:r>
                        <a:rPr lang="en-GB" sz="400">
                          <a:effectLst/>
                        </a:rPr>
                        <a:t>Multisport club</a:t>
                      </a:r>
                      <a:endParaRPr lang="en-GB" sz="500">
                        <a:effectLst/>
                      </a:endParaRPr>
                    </a:p>
                    <a:p>
                      <a:pPr algn="l">
                        <a:lnSpc>
                          <a:spcPct val="115000"/>
                        </a:lnSpc>
                        <a:spcAft>
                          <a:spcPts val="0"/>
                        </a:spcAft>
                      </a:pPr>
                      <a:r>
                        <a:rPr lang="en-GB" sz="400">
                          <a:effectLst/>
                        </a:rPr>
                        <a:t>Think Tank Trip</a:t>
                      </a:r>
                      <a:endParaRPr lang="en-GB" sz="500">
                        <a:effectLst/>
                      </a:endParaRPr>
                    </a:p>
                    <a:p>
                      <a:pPr algn="l">
                        <a:lnSpc>
                          <a:spcPct val="115000"/>
                        </a:lnSpc>
                        <a:spcAft>
                          <a:spcPts val="0"/>
                        </a:spcAft>
                      </a:pPr>
                      <a:r>
                        <a:rPr lang="en-GB" sz="400">
                          <a:effectLst/>
                        </a:rPr>
                        <a:t>EFRA – First Aid</a:t>
                      </a:r>
                      <a:endParaRPr lang="en-GB" sz="500">
                        <a:effectLst/>
                      </a:endParaRPr>
                    </a:p>
                    <a:p>
                      <a:pPr algn="l">
                        <a:lnSpc>
                          <a:spcPct val="115000"/>
                        </a:lnSpc>
                        <a:spcAft>
                          <a:spcPts val="0"/>
                        </a:spcAft>
                      </a:pPr>
                      <a:r>
                        <a:rPr lang="en-GB" sz="400">
                          <a:effectLst/>
                        </a:rPr>
                        <a:t>Diwali Dance</a:t>
                      </a:r>
                      <a:endParaRPr lang="en-GB" sz="500">
                        <a:effectLst/>
                      </a:endParaRPr>
                    </a:p>
                    <a:p>
                      <a:pPr algn="l">
                        <a:lnSpc>
                          <a:spcPct val="115000"/>
                        </a:lnSpc>
                        <a:spcAft>
                          <a:spcPts val="0"/>
                        </a:spcAft>
                      </a:pPr>
                      <a:r>
                        <a:rPr lang="en-GB" sz="400">
                          <a:effectLst/>
                        </a:rPr>
                        <a:t>Art Club</a:t>
                      </a:r>
                      <a:endParaRPr lang="en-GB" sz="500">
                        <a:effectLst/>
                      </a:endParaRPr>
                    </a:p>
                    <a:p>
                      <a:pPr algn="l">
                        <a:lnSpc>
                          <a:spcPct val="115000"/>
                        </a:lnSpc>
                        <a:spcAft>
                          <a:spcPts val="0"/>
                        </a:spcAft>
                      </a:pPr>
                      <a:r>
                        <a:rPr lang="en-GB" sz="400">
                          <a:effectLst/>
                        </a:rPr>
                        <a:t>Forest School</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Board Games - club</a:t>
                      </a:r>
                      <a:endParaRPr lang="en-GB" sz="500">
                        <a:effectLst/>
                      </a:endParaRPr>
                    </a:p>
                    <a:p>
                      <a:pPr algn="l">
                        <a:lnSpc>
                          <a:spcPct val="115000"/>
                        </a:lnSpc>
                        <a:spcAft>
                          <a:spcPts val="0"/>
                        </a:spcAft>
                      </a:pPr>
                      <a:r>
                        <a:rPr lang="en-GB" sz="400">
                          <a:effectLst/>
                        </a:rPr>
                        <a:t>Prayer Space</a:t>
                      </a:r>
                      <a:endParaRPr lang="en-GB" sz="500">
                        <a:effectLst/>
                      </a:endParaRPr>
                    </a:p>
                    <a:p>
                      <a:pPr algn="l">
                        <a:lnSpc>
                          <a:spcPct val="115000"/>
                        </a:lnSpc>
                        <a:spcAft>
                          <a:spcPts val="0"/>
                        </a:spcAft>
                      </a:pPr>
                      <a:r>
                        <a:rPr lang="en-GB" sz="400">
                          <a:effectLst/>
                        </a:rPr>
                        <a:t>STEM</a:t>
                      </a:r>
                      <a:endParaRPr lang="en-GB" sz="500">
                        <a:effectLst/>
                      </a:endParaRPr>
                    </a:p>
                    <a:p>
                      <a:pPr algn="l">
                        <a:lnSpc>
                          <a:spcPct val="115000"/>
                        </a:lnSpc>
                        <a:spcAft>
                          <a:spcPts val="0"/>
                        </a:spcAft>
                      </a:pPr>
                      <a:r>
                        <a:rPr lang="en-GB" sz="400">
                          <a:effectLst/>
                        </a:rPr>
                        <a:t>STEM K’Nex</a:t>
                      </a:r>
                      <a:endParaRPr lang="en-GB" sz="500">
                        <a:effectLst/>
                      </a:endParaRPr>
                    </a:p>
                    <a:p>
                      <a:pPr algn="l">
                        <a:lnSpc>
                          <a:spcPct val="115000"/>
                        </a:lnSpc>
                        <a:spcAft>
                          <a:spcPts val="0"/>
                        </a:spcAft>
                      </a:pPr>
                      <a:r>
                        <a:rPr lang="en-GB" sz="400">
                          <a:effectLst/>
                        </a:rPr>
                        <a:t>Economy talk – Lloyds bank</a:t>
                      </a:r>
                      <a:endParaRPr lang="en-GB" sz="500">
                        <a:effectLst/>
                      </a:endParaRPr>
                    </a:p>
                    <a:p>
                      <a:pPr algn="l">
                        <a:lnSpc>
                          <a:spcPct val="115000"/>
                        </a:lnSpc>
                        <a:spcAft>
                          <a:spcPts val="0"/>
                        </a:spcAft>
                      </a:pPr>
                      <a:r>
                        <a:rPr lang="en-GB" sz="400">
                          <a:effectLst/>
                        </a:rPr>
                        <a:t>Hinduism workshop</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ISingPOP</a:t>
                      </a:r>
                      <a:endParaRPr lang="en-GB" sz="500">
                        <a:effectLst/>
                      </a:endParaRPr>
                    </a:p>
                    <a:p>
                      <a:pPr algn="l">
                        <a:lnSpc>
                          <a:spcPct val="115000"/>
                        </a:lnSpc>
                        <a:spcAft>
                          <a:spcPts val="0"/>
                        </a:spcAft>
                      </a:pPr>
                      <a:r>
                        <a:rPr lang="en-GB" sz="400">
                          <a:effectLst/>
                        </a:rPr>
                        <a:t>Pets as Therapy</a:t>
                      </a:r>
                      <a:endParaRPr lang="en-GB" sz="500">
                        <a:effectLst/>
                      </a:endParaRPr>
                    </a:p>
                    <a:p>
                      <a:pPr algn="l">
                        <a:lnSpc>
                          <a:spcPct val="115000"/>
                        </a:lnSpc>
                        <a:spcAft>
                          <a:spcPts val="0"/>
                        </a:spcAft>
                      </a:pPr>
                      <a:r>
                        <a:rPr lang="en-GB" sz="4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0"/>
                        </a:spcAft>
                      </a:pPr>
                      <a:r>
                        <a:rPr lang="en-GB" sz="400">
                          <a:effectLst/>
                        </a:rPr>
                        <a:t>School Play</a:t>
                      </a:r>
                      <a:endParaRPr lang="en-GB" sz="500">
                        <a:effectLst/>
                      </a:endParaRPr>
                    </a:p>
                    <a:p>
                      <a:pPr algn="l">
                        <a:lnSpc>
                          <a:spcPct val="115000"/>
                        </a:lnSpc>
                        <a:spcAft>
                          <a:spcPts val="0"/>
                        </a:spcAft>
                      </a:pPr>
                      <a:r>
                        <a:rPr lang="en-GB" sz="400">
                          <a:effectLst/>
                        </a:rPr>
                        <a:t>Art Day</a:t>
                      </a:r>
                      <a:endParaRPr lang="en-GB" sz="500">
                        <a:effectLst/>
                      </a:endParaRPr>
                    </a:p>
                    <a:p>
                      <a:pPr algn="l">
                        <a:lnSpc>
                          <a:spcPct val="115000"/>
                        </a:lnSpc>
                        <a:spcAft>
                          <a:spcPts val="0"/>
                        </a:spcAft>
                      </a:pPr>
                      <a:r>
                        <a:rPr lang="en-GB" sz="400">
                          <a:effectLst/>
                        </a:rPr>
                        <a:t>Forest School</a:t>
                      </a:r>
                      <a:endParaRPr lang="en-GB" sz="500">
                        <a:effectLst/>
                      </a:endParaRPr>
                    </a:p>
                    <a:p>
                      <a:pPr algn="l">
                        <a:lnSpc>
                          <a:spcPct val="115000"/>
                        </a:lnSpc>
                        <a:spcAft>
                          <a:spcPts val="0"/>
                        </a:spcAft>
                      </a:pPr>
                      <a:r>
                        <a:rPr lang="en-GB" sz="400">
                          <a:effectLst/>
                        </a:rPr>
                        <a:t>STEM National Challenge</a:t>
                      </a:r>
                      <a:endParaRPr lang="en-GB" sz="500">
                        <a:effectLst/>
                      </a:endParaRPr>
                    </a:p>
                    <a:p>
                      <a:pPr algn="l">
                        <a:lnSpc>
                          <a:spcPct val="115000"/>
                        </a:lnSpc>
                        <a:spcAft>
                          <a:spcPts val="0"/>
                        </a:spcAft>
                      </a:pPr>
                      <a:r>
                        <a:rPr lang="en-GB" sz="400">
                          <a:effectLst/>
                        </a:rPr>
                        <a:t>Rounders – coaching</a:t>
                      </a:r>
                      <a:endParaRPr lang="en-GB" sz="500">
                        <a:effectLst/>
                      </a:endParaRPr>
                    </a:p>
                    <a:p>
                      <a:pPr algn="l">
                        <a:lnSpc>
                          <a:spcPct val="115000"/>
                        </a:lnSpc>
                        <a:spcAft>
                          <a:spcPts val="0"/>
                        </a:spcAft>
                      </a:pPr>
                      <a:r>
                        <a:rPr lang="en-GB" sz="400">
                          <a:effectLst/>
                        </a:rPr>
                        <a:t>Science Club</a:t>
                      </a:r>
                      <a:endParaRPr lang="en-GB" sz="500">
                        <a:effectLst/>
                      </a:endParaRPr>
                    </a:p>
                    <a:p>
                      <a:pPr algn="l">
                        <a:lnSpc>
                          <a:spcPct val="115000"/>
                        </a:lnSpc>
                        <a:spcAft>
                          <a:spcPts val="0"/>
                        </a:spcAft>
                      </a:pPr>
                      <a:r>
                        <a:rPr lang="en-GB" sz="400">
                          <a:effectLst/>
                        </a:rPr>
                        <a:t>Football Club</a:t>
                      </a:r>
                      <a:endParaRPr lang="en-GB" sz="500">
                        <a:effectLst/>
                      </a:endParaRPr>
                    </a:p>
                    <a:p>
                      <a:pPr algn="l">
                        <a:lnSpc>
                          <a:spcPct val="115000"/>
                        </a:lnSpc>
                        <a:spcAft>
                          <a:spcPts val="0"/>
                        </a:spcAft>
                      </a:pPr>
                      <a:r>
                        <a:rPr lang="en-GB" sz="400">
                          <a:effectLst/>
                        </a:rPr>
                        <a:t>Cricket Club</a:t>
                      </a:r>
                      <a:endParaRPr lang="en-GB" sz="500">
                        <a:effectLst/>
                      </a:endParaRPr>
                    </a:p>
                    <a:p>
                      <a:pPr algn="l">
                        <a:lnSpc>
                          <a:spcPct val="115000"/>
                        </a:lnSpc>
                        <a:spcAft>
                          <a:spcPts val="0"/>
                        </a:spcAft>
                      </a:pPr>
                      <a:r>
                        <a:rPr lang="en-GB" sz="400">
                          <a:effectLst/>
                        </a:rPr>
                        <a:t>Parliamentary workshop</a:t>
                      </a:r>
                      <a:endParaRPr lang="en-GB" sz="500">
                        <a:effectLst/>
                      </a:endParaRPr>
                    </a:p>
                    <a:p>
                      <a:pPr algn="l">
                        <a:lnSpc>
                          <a:spcPct val="115000"/>
                        </a:lnSpc>
                        <a:spcAft>
                          <a:spcPts val="0"/>
                        </a:spcAft>
                      </a:pPr>
                      <a:r>
                        <a:rPr lang="en-GB" sz="400">
                          <a:effectLst/>
                        </a:rPr>
                        <a:t>Cricket enrichment Day</a:t>
                      </a:r>
                      <a:endParaRPr lang="en-GB" sz="500">
                        <a:effectLst/>
                      </a:endParaRPr>
                    </a:p>
                    <a:p>
                      <a:pPr algn="l">
                        <a:lnSpc>
                          <a:spcPct val="115000"/>
                        </a:lnSpc>
                        <a:spcAft>
                          <a:spcPts val="0"/>
                        </a:spcAft>
                      </a:pPr>
                      <a:r>
                        <a:rPr lang="en-GB" sz="400">
                          <a:effectLst/>
                        </a:rPr>
                        <a:t>Tewkesbury Medieval Festival</a:t>
                      </a:r>
                      <a:endParaRPr lang="en-GB" sz="500">
                        <a:effectLst/>
                      </a:endParaRPr>
                    </a:p>
                    <a:p>
                      <a:pPr algn="l">
                        <a:lnSpc>
                          <a:spcPct val="115000"/>
                        </a:lnSpc>
                        <a:spcAft>
                          <a:spcPts val="0"/>
                        </a:spcAft>
                      </a:pPr>
                      <a:r>
                        <a:rPr lang="en-GB" sz="400">
                          <a:effectLst/>
                        </a:rPr>
                        <a:t>Online safety – Glos Police</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846" marR="29846" marT="0" marB="0"/>
                </a:tc>
                <a:tc>
                  <a:txBody>
                    <a:bodyPr/>
                    <a:lstStyle/>
                    <a:p>
                      <a:pPr algn="l">
                        <a:lnSpc>
                          <a:spcPct val="115000"/>
                        </a:lnSpc>
                        <a:spcAft>
                          <a:spcPts val="1000"/>
                        </a:spcAft>
                      </a:pPr>
                      <a:r>
                        <a:rPr lang="en-GB" sz="500" dirty="0">
                          <a:effectLst/>
                        </a:rPr>
                        <a:t> </a:t>
                      </a:r>
                      <a:endParaRPr lang="en-GB" sz="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32474558"/>
                  </a:ext>
                </a:extLst>
              </a:tr>
            </a:tbl>
          </a:graphicData>
        </a:graphic>
      </p:graphicFrame>
    </p:spTree>
    <p:extLst>
      <p:ext uri="{BB962C8B-B14F-4D97-AF65-F5344CB8AC3E}">
        <p14:creationId xmlns:p14="http://schemas.microsoft.com/office/powerpoint/2010/main" val="1448474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1052736"/>
            <a:ext cx="6552728" cy="4154984"/>
          </a:xfrm>
          <a:prstGeom prst="rect">
            <a:avLst/>
          </a:prstGeom>
          <a:solidFill>
            <a:srgbClr val="00B0F0"/>
          </a:solidFill>
        </p:spPr>
        <p:txBody>
          <a:bodyPr wrap="square" rtlCol="0">
            <a:spAutoFit/>
          </a:bodyPr>
          <a:lstStyle/>
          <a:p>
            <a:r>
              <a:rPr lang="en-GB" dirty="0"/>
              <a:t>General</a:t>
            </a:r>
          </a:p>
          <a:p>
            <a:endParaRPr lang="en-GB" dirty="0"/>
          </a:p>
          <a:p>
            <a:r>
              <a:rPr lang="en-GB" dirty="0"/>
              <a:t>PE kits need to be in </a:t>
            </a:r>
            <a:r>
              <a:rPr lang="en-GB" dirty="0" smtClean="0"/>
              <a:t>school – regardless of day</a:t>
            </a:r>
          </a:p>
          <a:p>
            <a:r>
              <a:rPr lang="en-GB" dirty="0" smtClean="0"/>
              <a:t>Forest school clothing</a:t>
            </a:r>
            <a:endParaRPr lang="en-GB" dirty="0"/>
          </a:p>
          <a:p>
            <a:r>
              <a:rPr lang="en-GB" dirty="0"/>
              <a:t>Contributions to school activities</a:t>
            </a:r>
          </a:p>
          <a:p>
            <a:r>
              <a:rPr lang="en-GB" dirty="0"/>
              <a:t>Attendance and </a:t>
            </a:r>
            <a:r>
              <a:rPr lang="en-GB" dirty="0" smtClean="0"/>
              <a:t>punctuality – lessons start at 8.45</a:t>
            </a:r>
            <a:endParaRPr lang="en-GB" dirty="0"/>
          </a:p>
          <a:p>
            <a:r>
              <a:rPr lang="en-GB" dirty="0"/>
              <a:t>Clothes need to be </a:t>
            </a:r>
            <a:r>
              <a:rPr lang="en-GB" dirty="0" smtClean="0"/>
              <a:t>labelled</a:t>
            </a:r>
          </a:p>
          <a:p>
            <a:r>
              <a:rPr lang="en-GB" dirty="0" smtClean="0"/>
              <a:t>Cater </a:t>
            </a:r>
            <a:r>
              <a:rPr lang="en-GB" dirty="0" err="1" smtClean="0"/>
              <a:t>Cater</a:t>
            </a:r>
            <a:r>
              <a:rPr lang="en-GB" dirty="0" smtClean="0"/>
              <a:t> lunches</a:t>
            </a:r>
          </a:p>
          <a:p>
            <a:r>
              <a:rPr lang="en-GB" dirty="0" smtClean="0"/>
              <a:t>Online safety - website</a:t>
            </a:r>
            <a:endParaRPr lang="en-GB" dirty="0"/>
          </a:p>
        </p:txBody>
      </p:sp>
    </p:spTree>
    <p:extLst>
      <p:ext uri="{BB962C8B-B14F-4D97-AF65-F5344CB8AC3E}">
        <p14:creationId xmlns:p14="http://schemas.microsoft.com/office/powerpoint/2010/main" val="1135968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88640"/>
            <a:ext cx="5105400" cy="1656184"/>
          </a:xfrm>
          <a:solidFill>
            <a:srgbClr val="00B0F0"/>
          </a:solidFill>
        </p:spPr>
        <p:txBody>
          <a:bodyPr/>
          <a:lstStyle/>
          <a:p>
            <a:pPr algn="ctr"/>
            <a:r>
              <a:rPr lang="en-GB" dirty="0"/>
              <a:t>Little Deers</a:t>
            </a:r>
          </a:p>
        </p:txBody>
      </p:sp>
      <p:sp>
        <p:nvSpPr>
          <p:cNvPr id="3" name="Subtitle 2"/>
          <p:cNvSpPr>
            <a:spLocks noGrp="1"/>
          </p:cNvSpPr>
          <p:nvPr>
            <p:ph type="subTitle" idx="1"/>
          </p:nvPr>
        </p:nvSpPr>
        <p:spPr>
          <a:xfrm>
            <a:off x="467544" y="2420888"/>
            <a:ext cx="7857660" cy="3528392"/>
          </a:xfrm>
          <a:solidFill>
            <a:srgbClr val="00B0F0"/>
          </a:solidFill>
        </p:spPr>
        <p:txBody>
          <a:bodyPr>
            <a:noAutofit/>
          </a:bodyPr>
          <a:lstStyle/>
          <a:p>
            <a:pPr algn="l"/>
            <a:r>
              <a:rPr lang="en-GB" sz="2800" b="1" dirty="0" smtClean="0">
                <a:solidFill>
                  <a:schemeClr val="bg1"/>
                </a:solidFill>
              </a:rPr>
              <a:t>LDs continues to be successful and offers lovely opportunities for children to learn through play.</a:t>
            </a:r>
          </a:p>
          <a:p>
            <a:pPr algn="l"/>
            <a:r>
              <a:rPr lang="en-GB" sz="2800" b="1" dirty="0" smtClean="0">
                <a:solidFill>
                  <a:schemeClr val="bg1"/>
                </a:solidFill>
              </a:rPr>
              <a:t>Thank </a:t>
            </a:r>
            <a:r>
              <a:rPr lang="en-GB" sz="2800" b="1" dirty="0">
                <a:solidFill>
                  <a:schemeClr val="bg1"/>
                </a:solidFill>
              </a:rPr>
              <a:t>you to everyone who organises the fundraising </a:t>
            </a:r>
            <a:r>
              <a:rPr lang="en-GB" sz="2800" b="1" dirty="0" smtClean="0">
                <a:solidFill>
                  <a:schemeClr val="bg1"/>
                </a:solidFill>
              </a:rPr>
              <a:t>events, this is so important to us.</a:t>
            </a:r>
            <a:endParaRPr lang="en-GB" sz="2800" b="1" dirty="0">
              <a:solidFill>
                <a:schemeClr val="bg1"/>
              </a:solidFill>
            </a:endParaRPr>
          </a:p>
        </p:txBody>
      </p:sp>
    </p:spTree>
    <p:extLst>
      <p:ext uri="{BB962C8B-B14F-4D97-AF65-F5344CB8AC3E}">
        <p14:creationId xmlns:p14="http://schemas.microsoft.com/office/powerpoint/2010/main" val="3336197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2757</TotalTime>
  <Words>1471</Words>
  <Application>Microsoft Office PowerPoint</Application>
  <PresentationFormat>On-screen Show (4:3)</PresentationFormat>
  <Paragraphs>508</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Constantia</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Little Deers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Windows User</dc:creator>
  <cp:lastModifiedBy>Sue Mottram</cp:lastModifiedBy>
  <cp:revision>63</cp:revision>
  <cp:lastPrinted>2023-10-16T11:58:34Z</cp:lastPrinted>
  <dcterms:created xsi:type="dcterms:W3CDTF">2014-11-22T09:21:16Z</dcterms:created>
  <dcterms:modified xsi:type="dcterms:W3CDTF">2023-10-18T10:24:47Z</dcterms:modified>
</cp:coreProperties>
</file>