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83" r:id="rId3"/>
    <p:sldId id="287" r:id="rId4"/>
    <p:sldId id="285" r:id="rId5"/>
    <p:sldId id="286" r:id="rId6"/>
    <p:sldId id="288" r:id="rId7"/>
    <p:sldId id="291" r:id="rId8"/>
    <p:sldId id="292" r:id="rId9"/>
    <p:sldId id="293" r:id="rId10"/>
    <p:sldId id="294" r:id="rId11"/>
    <p:sldId id="290" r:id="rId12"/>
    <p:sldId id="295" r:id="rId13"/>
    <p:sldId id="289" r:id="rId14"/>
  </p:sldIdLst>
  <p:sldSz cx="9144000" cy="6858000" type="screen4x3"/>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B92D14"/>
    <a:srgbClr val="35759D"/>
    <a:srgbClr val="35B19D"/>
    <a:srgbClr val="000000"/>
    <a:srgbClr val="E8E8E8"/>
    <a:srgbClr val="4B9600"/>
    <a:srgbClr val="366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6" autoAdjust="0"/>
    <p:restoredTop sz="95596" autoAdjust="0"/>
  </p:normalViewPr>
  <p:slideViewPr>
    <p:cSldViewPr>
      <p:cViewPr varScale="1">
        <p:scale>
          <a:sx n="87" d="100"/>
          <a:sy n="87" d="100"/>
        </p:scale>
        <p:origin x="1224"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0C777B5F-D2BF-4056-AC0B-B1EAF2C5E1CF}" type="datetimeFigureOut">
              <a:rPr lang="en-GB" smtClean="0"/>
              <a:t>17/06/2025</a:t>
            </a:fld>
            <a:endParaRPr lang="en-GB"/>
          </a:p>
        </p:txBody>
      </p:sp>
      <p:sp>
        <p:nvSpPr>
          <p:cNvPr id="4" name="Footer Placeholder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390ADAF1-EE38-4DE3-84E7-D968077508E9}" type="slidenum">
              <a:rPr lang="en-GB" smtClean="0"/>
              <a:t>‹#›</a:t>
            </a:fld>
            <a:endParaRPr lang="en-GB"/>
          </a:p>
        </p:txBody>
      </p:sp>
    </p:spTree>
    <p:extLst>
      <p:ext uri="{BB962C8B-B14F-4D97-AF65-F5344CB8AC3E}">
        <p14:creationId xmlns:p14="http://schemas.microsoft.com/office/powerpoint/2010/main" val="3323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dirty="0"/>
          </a:p>
        </p:txBody>
      </p:sp>
      <p:sp>
        <p:nvSpPr>
          <p:cNvPr id="81923" name="Rectangle 3"/>
          <p:cNvSpPr>
            <a:spLocks noGrp="1" noChangeArrowheads="1"/>
          </p:cNvSpPr>
          <p:nvPr>
            <p:ph type="dt" idx="1"/>
          </p:nvPr>
        </p:nvSpPr>
        <p:spPr bwMode="auto">
          <a:xfrm>
            <a:off x="3884614"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1"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dirty="0"/>
          </a:p>
        </p:txBody>
      </p:sp>
      <p:sp>
        <p:nvSpPr>
          <p:cNvPr id="81927" name="Rectangle 7"/>
          <p:cNvSpPr>
            <a:spLocks noGrp="1" noChangeArrowheads="1"/>
          </p:cNvSpPr>
          <p:nvPr>
            <p:ph type="sldNum" sz="quarter" idx="5"/>
          </p:nvPr>
        </p:nvSpPr>
        <p:spPr bwMode="auto">
          <a:xfrm>
            <a:off x="3884614"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FC8358E-FDA3-4B9D-A39C-FF684D0D1539}" type="slidenum">
              <a:rPr lang="en-GB"/>
              <a:pPr/>
              <a:t>‹#›</a:t>
            </a:fld>
            <a:endParaRPr lang="en-GB" dirty="0"/>
          </a:p>
        </p:txBody>
      </p:sp>
    </p:spTree>
    <p:extLst>
      <p:ext uri="{BB962C8B-B14F-4D97-AF65-F5344CB8AC3E}">
        <p14:creationId xmlns:p14="http://schemas.microsoft.com/office/powerpoint/2010/main" val="39392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818C3-4F8C-4B8F-95AE-1006918004C6}" type="slidenum">
              <a:rPr lang="en-GB"/>
              <a:pPr/>
              <a:t>1</a:t>
            </a:fld>
            <a:endParaRPr lang="en-GB"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32461A-250E-4A29-9E9B-599CA3838FA1}" type="datetime1">
              <a:rPr lang="en-US" smtClean="0"/>
              <a:pPr/>
              <a:t>6/17/2025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97E24-FFB9-4C73-8C6D-E02A7AD33DB8}" type="datetime1">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pPr/>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9F63ED-02B1-490A-8EAD-E0CB136D5388}" type="datetime1">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771BB6-685D-4518-8FAD-1882B9671546}" type="datetime1">
              <a:rPr lang="en-US" smtClean="0"/>
              <a:pPr/>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6/17/2025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6/17/2025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F40B41D-FD10-4A38-B39B-626510BD49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823242C-D747-4ADD-80D8-99421268E3A8}" type="datetime1">
              <a:rPr lang="en-US" smtClean="0"/>
              <a:pPr/>
              <a:t>6/17/2025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google.co.uk/url?sa=i&amp;rct=j&amp;q=&amp;esrc=s&amp;source=images&amp;cd=&amp;cad=rja&amp;uact=8&amp;ved=0CAcQjRw&amp;url=http://www.deerhurst.gloucs.sch.uk/&amp;ei=LuRTVdfGLcW1UYrKgUg&amp;bvm=bv.93112503,d.ZGU&amp;psig=AFQjCNE6aGgEtRwLASyTpFoscVReo2kYDg&amp;ust=143164758751199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bwMode="auto">
          <a:xfrm>
            <a:off x="611560" y="1844824"/>
            <a:ext cx="7592888" cy="3791272"/>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GB" sz="2800" b="1" kern="0" dirty="0" smtClean="0">
                <a:latin typeface="+mn-lt"/>
              </a:rPr>
              <a:t>Parent Forum</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GB" sz="2800" b="1" i="0" u="none" strike="noStrike" kern="0" cap="none" spc="0" normalizeH="0" baseline="0" noProof="0" dirty="0" smtClean="0">
                <a:ln>
                  <a:noFill/>
                </a:ln>
                <a:solidFill>
                  <a:schemeClr val="tx1"/>
                </a:solidFill>
                <a:effectLst/>
                <a:uLnTx/>
                <a:uFillTx/>
                <a:latin typeface="+mn-lt"/>
                <a:ea typeface="+mn-ea"/>
                <a:cs typeface="+mn-cs"/>
              </a:rPr>
              <a:t>17</a:t>
            </a:r>
            <a:r>
              <a:rPr kumimoji="0" lang="en-GB" sz="2800" b="1" i="0" u="none" strike="noStrike" kern="0" cap="none" spc="0" normalizeH="0" baseline="30000" noProof="0" dirty="0" smtClean="0">
                <a:ln>
                  <a:noFill/>
                </a:ln>
                <a:solidFill>
                  <a:schemeClr val="tx1"/>
                </a:solidFill>
                <a:effectLst/>
                <a:uLnTx/>
                <a:uFillTx/>
                <a:latin typeface="+mn-lt"/>
                <a:ea typeface="+mn-ea"/>
                <a:cs typeface="+mn-cs"/>
              </a:rPr>
              <a:t>th</a:t>
            </a:r>
            <a:r>
              <a:rPr kumimoji="0" lang="en-GB" sz="2800" b="1" i="0" u="none" strike="noStrike" kern="0" cap="none" spc="0" normalizeH="0" baseline="0" noProof="0" dirty="0" smtClean="0">
                <a:ln>
                  <a:noFill/>
                </a:ln>
                <a:solidFill>
                  <a:schemeClr val="tx1"/>
                </a:solidFill>
                <a:effectLst/>
                <a:uLnTx/>
                <a:uFillTx/>
                <a:latin typeface="+mn-lt"/>
                <a:ea typeface="+mn-ea"/>
                <a:cs typeface="+mn-cs"/>
              </a:rPr>
              <a:t> June 2025</a:t>
            </a:r>
            <a:endParaRPr kumimoji="0" lang="en-GB" sz="32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GB" sz="6000" b="1" i="0" u="none" strike="noStrike" kern="0" cap="none" spc="0" normalizeH="0" baseline="0" noProof="0" dirty="0" smtClean="0">
                <a:ln>
                  <a:noFill/>
                </a:ln>
                <a:solidFill>
                  <a:schemeClr val="tx1"/>
                </a:solidFill>
                <a:effectLst/>
                <a:uLnTx/>
                <a:uFillTx/>
                <a:latin typeface="+mn-lt"/>
                <a:ea typeface="+mn-ea"/>
                <a:cs typeface="+mn-cs"/>
              </a:rPr>
              <a:t>Welcome</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GB" sz="2800" b="1" i="0" u="none" strike="noStrike" kern="0" cap="none" spc="0" normalizeH="0" baseline="0" noProof="0" dirty="0" smtClean="0">
                <a:ln>
                  <a:noFill/>
                </a:ln>
                <a:solidFill>
                  <a:schemeClr val="tx1"/>
                </a:solidFill>
                <a:effectLst/>
                <a:uLnTx/>
                <a:uFillTx/>
                <a:latin typeface="+mn-lt"/>
                <a:ea typeface="+mn-ea"/>
                <a:cs typeface="+mn-cs"/>
              </a:rPr>
              <a:t>Jayne Neveu</a:t>
            </a:r>
            <a:endParaRPr kumimoji="0" lang="en-GB" sz="2800" b="1" i="0" u="none" strike="noStrike" kern="0" cap="none" spc="0" normalizeH="0" baseline="0" noProof="0" dirty="0">
              <a:ln>
                <a:noFill/>
              </a:ln>
              <a:solidFill>
                <a:schemeClr val="tx1"/>
              </a:solidFill>
              <a:effectLst/>
              <a:uLnTx/>
              <a:uFillTx/>
              <a:latin typeface="+mn-lt"/>
              <a:ea typeface="+mn-ea"/>
              <a:cs typeface="+mn-cs"/>
            </a:endParaRPr>
          </a:p>
        </p:txBody>
      </p:sp>
      <p:sp>
        <p:nvSpPr>
          <p:cNvPr id="10242" name="AutoShape 2" descr="Image result for deerhurst and apperley cofe primary school"/>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244" name="AutoShape 4" descr="Image result for deerhurst and apperley"/>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6" name="irc_mi" descr="http://www.deerhurst.gloucs.sch.uk/public/Content_Management/main/images/OceanUpload38499_1371041636137_compressed.jpg">
            <a:hlinkClick r:id="rId4"/>
          </p:cNvPr>
          <p:cNvPicPr/>
          <p:nvPr/>
        </p:nvPicPr>
        <p:blipFill>
          <a:blip r:embed="rId5" cstate="print"/>
          <a:srcRect/>
          <a:stretch>
            <a:fillRect/>
          </a:stretch>
        </p:blipFill>
        <p:spPr bwMode="auto">
          <a:xfrm>
            <a:off x="3491880" y="404664"/>
            <a:ext cx="1898132" cy="1296144"/>
          </a:xfrm>
          <a:prstGeom prst="rect">
            <a:avLst/>
          </a:prstGeom>
          <a:noFill/>
          <a:ln w="9525">
            <a:noFill/>
            <a:miter lim="800000"/>
            <a:headEnd/>
            <a:tailEnd/>
          </a:ln>
        </p:spPr>
      </p:pic>
      <p:pic>
        <p:nvPicPr>
          <p:cNvPr id="7" name="Picture"/>
          <p:cNvPicPr/>
          <p:nvPr/>
        </p:nvPicPr>
        <p:blipFill>
          <a:blip r:embed="rId6"/>
          <a:srcRect/>
          <a:stretch>
            <a:fillRect/>
          </a:stretch>
        </p:blipFill>
        <p:spPr bwMode="auto">
          <a:xfrm>
            <a:off x="5940152" y="404664"/>
            <a:ext cx="1224136"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0295879"/>
              </p:ext>
            </p:extLst>
          </p:nvPr>
        </p:nvGraphicFramePr>
        <p:xfrm>
          <a:off x="251518" y="548680"/>
          <a:ext cx="8496948" cy="3840480"/>
        </p:xfrm>
        <a:graphic>
          <a:graphicData uri="http://schemas.openxmlformats.org/drawingml/2006/table">
            <a:tbl>
              <a:tblPr firstRow="1" firstCol="1" bandRow="1">
                <a:tableStyleId>{5C22544A-7EE6-4342-B048-85BDC9FD1C3A}</a:tableStyleId>
              </a:tblPr>
              <a:tblGrid>
                <a:gridCol w="676328">
                  <a:extLst>
                    <a:ext uri="{9D8B030D-6E8A-4147-A177-3AD203B41FA5}">
                      <a16:colId xmlns:a16="http://schemas.microsoft.com/office/drawing/2014/main" val="2436507208"/>
                    </a:ext>
                  </a:extLst>
                </a:gridCol>
                <a:gridCol w="651539">
                  <a:extLst>
                    <a:ext uri="{9D8B030D-6E8A-4147-A177-3AD203B41FA5}">
                      <a16:colId xmlns:a16="http://schemas.microsoft.com/office/drawing/2014/main" val="1279388068"/>
                    </a:ext>
                  </a:extLst>
                </a:gridCol>
                <a:gridCol w="651539">
                  <a:extLst>
                    <a:ext uri="{9D8B030D-6E8A-4147-A177-3AD203B41FA5}">
                      <a16:colId xmlns:a16="http://schemas.microsoft.com/office/drawing/2014/main" val="2755346953"/>
                    </a:ext>
                  </a:extLst>
                </a:gridCol>
                <a:gridCol w="652077">
                  <a:extLst>
                    <a:ext uri="{9D8B030D-6E8A-4147-A177-3AD203B41FA5}">
                      <a16:colId xmlns:a16="http://schemas.microsoft.com/office/drawing/2014/main" val="890244126"/>
                    </a:ext>
                  </a:extLst>
                </a:gridCol>
                <a:gridCol w="651539">
                  <a:extLst>
                    <a:ext uri="{9D8B030D-6E8A-4147-A177-3AD203B41FA5}">
                      <a16:colId xmlns:a16="http://schemas.microsoft.com/office/drawing/2014/main" val="984334823"/>
                    </a:ext>
                  </a:extLst>
                </a:gridCol>
                <a:gridCol w="651539">
                  <a:extLst>
                    <a:ext uri="{9D8B030D-6E8A-4147-A177-3AD203B41FA5}">
                      <a16:colId xmlns:a16="http://schemas.microsoft.com/office/drawing/2014/main" val="2677314363"/>
                    </a:ext>
                  </a:extLst>
                </a:gridCol>
                <a:gridCol w="652077">
                  <a:extLst>
                    <a:ext uri="{9D8B030D-6E8A-4147-A177-3AD203B41FA5}">
                      <a16:colId xmlns:a16="http://schemas.microsoft.com/office/drawing/2014/main" val="1004471057"/>
                    </a:ext>
                  </a:extLst>
                </a:gridCol>
                <a:gridCol w="651539">
                  <a:extLst>
                    <a:ext uri="{9D8B030D-6E8A-4147-A177-3AD203B41FA5}">
                      <a16:colId xmlns:a16="http://schemas.microsoft.com/office/drawing/2014/main" val="2502758968"/>
                    </a:ext>
                  </a:extLst>
                </a:gridCol>
                <a:gridCol w="651539">
                  <a:extLst>
                    <a:ext uri="{9D8B030D-6E8A-4147-A177-3AD203B41FA5}">
                      <a16:colId xmlns:a16="http://schemas.microsoft.com/office/drawing/2014/main" val="1898391941"/>
                    </a:ext>
                  </a:extLst>
                </a:gridCol>
                <a:gridCol w="652077">
                  <a:extLst>
                    <a:ext uri="{9D8B030D-6E8A-4147-A177-3AD203B41FA5}">
                      <a16:colId xmlns:a16="http://schemas.microsoft.com/office/drawing/2014/main" val="4232285740"/>
                    </a:ext>
                  </a:extLst>
                </a:gridCol>
                <a:gridCol w="651539">
                  <a:extLst>
                    <a:ext uri="{9D8B030D-6E8A-4147-A177-3AD203B41FA5}">
                      <a16:colId xmlns:a16="http://schemas.microsoft.com/office/drawing/2014/main" val="379004835"/>
                    </a:ext>
                  </a:extLst>
                </a:gridCol>
                <a:gridCol w="651539">
                  <a:extLst>
                    <a:ext uri="{9D8B030D-6E8A-4147-A177-3AD203B41FA5}">
                      <a16:colId xmlns:a16="http://schemas.microsoft.com/office/drawing/2014/main" val="3318120134"/>
                    </a:ext>
                  </a:extLst>
                </a:gridCol>
                <a:gridCol w="652077">
                  <a:extLst>
                    <a:ext uri="{9D8B030D-6E8A-4147-A177-3AD203B41FA5}">
                      <a16:colId xmlns:a16="http://schemas.microsoft.com/office/drawing/2014/main" val="38347568"/>
                    </a:ext>
                  </a:extLst>
                </a:gridCol>
              </a:tblGrid>
              <a:tr h="478477">
                <a:tc>
                  <a:txBody>
                    <a:bodyPr/>
                    <a:lstStyle/>
                    <a:p>
                      <a:pPr algn="l">
                        <a:spcAft>
                          <a:spcPts val="0"/>
                        </a:spcAft>
                      </a:pPr>
                      <a:r>
                        <a:rPr lang="en-GB" sz="1800" b="1" kern="1200" dirty="0">
                          <a:solidFill>
                            <a:schemeClr val="lt1"/>
                          </a:solidFill>
                          <a:latin typeface="+mn-lt"/>
                          <a:ea typeface="+mn-ea"/>
                          <a:cs typeface="+mn-cs"/>
                        </a:rPr>
                        <a:t>Statutory Outcomes</a:t>
                      </a:r>
                    </a:p>
                  </a:txBody>
                  <a:tcPr marL="51521" marR="51521" marT="0" marB="0" anchor="ctr"/>
                </a:tc>
                <a:tc>
                  <a:txBody>
                    <a:bodyPr/>
                    <a:lstStyle/>
                    <a:p>
                      <a:pPr algn="ctr">
                        <a:spcAft>
                          <a:spcPts val="0"/>
                        </a:spcAft>
                      </a:pPr>
                      <a:r>
                        <a:rPr lang="en-GB" sz="1800" b="1" kern="1200" dirty="0">
                          <a:solidFill>
                            <a:schemeClr val="lt1"/>
                          </a:solidFill>
                          <a:latin typeface="+mn-lt"/>
                          <a:ea typeface="+mn-ea"/>
                          <a:cs typeface="+mn-cs"/>
                        </a:rPr>
                        <a:t>% of pupils at Nat EXS 2022</a:t>
                      </a:r>
                    </a:p>
                  </a:txBody>
                  <a:tcPr marL="51521" marR="51521" marT="0" marB="0" anchor="ctr"/>
                </a:tc>
                <a:tc>
                  <a:txBody>
                    <a:bodyPr/>
                    <a:lstStyle/>
                    <a:p>
                      <a:pPr algn="ctr">
                        <a:spcAft>
                          <a:spcPts val="0"/>
                        </a:spcAft>
                      </a:pPr>
                      <a:r>
                        <a:rPr lang="en-GB" sz="1800" b="1" kern="1200" dirty="0">
                          <a:solidFill>
                            <a:schemeClr val="lt1"/>
                          </a:solidFill>
                          <a:latin typeface="+mn-lt"/>
                          <a:ea typeface="+mn-ea"/>
                          <a:cs typeface="+mn-cs"/>
                        </a:rPr>
                        <a:t>% of pupils at </a:t>
                      </a:r>
                      <a:r>
                        <a:rPr lang="en-GB" sz="1800" b="1" kern="1200" dirty="0" err="1">
                          <a:solidFill>
                            <a:schemeClr val="lt1"/>
                          </a:solidFill>
                          <a:latin typeface="+mn-lt"/>
                          <a:ea typeface="+mn-ea"/>
                          <a:cs typeface="+mn-cs"/>
                        </a:rPr>
                        <a:t>Glos</a:t>
                      </a:r>
                      <a:endParaRPr lang="en-GB" sz="1800" b="1" kern="1200" dirty="0">
                        <a:solidFill>
                          <a:schemeClr val="lt1"/>
                        </a:solidFill>
                        <a:latin typeface="+mn-lt"/>
                        <a:ea typeface="+mn-ea"/>
                        <a:cs typeface="+mn-cs"/>
                      </a:endParaRPr>
                    </a:p>
                    <a:p>
                      <a:pPr algn="ctr">
                        <a:spcAft>
                          <a:spcPts val="0"/>
                        </a:spcAft>
                      </a:pPr>
                      <a:r>
                        <a:rPr lang="en-GB" sz="1800" b="1" kern="1200" dirty="0">
                          <a:solidFill>
                            <a:schemeClr val="lt1"/>
                          </a:solidFill>
                          <a:latin typeface="+mn-lt"/>
                          <a:ea typeface="+mn-ea"/>
                          <a:cs typeface="+mn-cs"/>
                        </a:rPr>
                        <a:t>2022</a:t>
                      </a:r>
                    </a:p>
                  </a:txBody>
                  <a:tcPr marL="51521" marR="51521" marT="0" marB="0" anchor="ctr"/>
                </a:tc>
                <a:tc>
                  <a:txBody>
                    <a:bodyPr/>
                    <a:lstStyle/>
                    <a:p>
                      <a:pPr algn="ctr">
                        <a:spcAft>
                          <a:spcPts val="0"/>
                        </a:spcAft>
                      </a:pPr>
                      <a:r>
                        <a:rPr lang="en-GB" sz="1800" b="1" kern="1200" dirty="0">
                          <a:solidFill>
                            <a:schemeClr val="lt1"/>
                          </a:solidFill>
                          <a:latin typeface="+mn-lt"/>
                          <a:ea typeface="+mn-ea"/>
                          <a:cs typeface="+mn-cs"/>
                        </a:rPr>
                        <a:t>School % at 2022</a:t>
                      </a:r>
                    </a:p>
                  </a:txBody>
                  <a:tcPr marL="51521" marR="51521" marT="0" marB="0" anchor="ctr"/>
                </a:tc>
                <a:tc>
                  <a:txBody>
                    <a:bodyPr/>
                    <a:lstStyle/>
                    <a:p>
                      <a:pPr algn="ctr">
                        <a:spcAft>
                          <a:spcPts val="0"/>
                        </a:spcAft>
                      </a:pPr>
                      <a:r>
                        <a:rPr lang="en-GB" sz="1800" b="1" kern="1200" dirty="0">
                          <a:solidFill>
                            <a:schemeClr val="lt1"/>
                          </a:solidFill>
                          <a:latin typeface="+mn-lt"/>
                          <a:ea typeface="+mn-ea"/>
                          <a:cs typeface="+mn-cs"/>
                        </a:rPr>
                        <a:t> </a:t>
                      </a:r>
                    </a:p>
                  </a:txBody>
                  <a:tcPr marL="51521" marR="51521" marT="0" marB="0" anchor="ctr"/>
                </a:tc>
                <a:tc>
                  <a:txBody>
                    <a:bodyPr/>
                    <a:lstStyle/>
                    <a:p>
                      <a:pPr algn="ctr">
                        <a:spcAft>
                          <a:spcPts val="0"/>
                        </a:spcAft>
                      </a:pPr>
                      <a:r>
                        <a:rPr lang="en-GB" sz="1800" b="1" kern="1200">
                          <a:solidFill>
                            <a:schemeClr val="lt1"/>
                          </a:solidFill>
                          <a:latin typeface="+mn-lt"/>
                          <a:ea typeface="+mn-ea"/>
                          <a:cs typeface="+mn-cs"/>
                        </a:rPr>
                        <a:t>% of pupils at Nat EXS 2023</a:t>
                      </a:r>
                    </a:p>
                  </a:txBody>
                  <a:tcPr marL="51521" marR="51521" marT="0" marB="0" anchor="ctr"/>
                </a:tc>
                <a:tc>
                  <a:txBody>
                    <a:bodyPr/>
                    <a:lstStyle/>
                    <a:p>
                      <a:pPr algn="ctr">
                        <a:spcAft>
                          <a:spcPts val="0"/>
                        </a:spcAft>
                      </a:pPr>
                      <a:r>
                        <a:rPr lang="en-GB" sz="1800" b="1" kern="1200">
                          <a:solidFill>
                            <a:schemeClr val="lt1"/>
                          </a:solidFill>
                          <a:latin typeface="+mn-lt"/>
                          <a:ea typeface="+mn-ea"/>
                          <a:cs typeface="+mn-cs"/>
                        </a:rPr>
                        <a:t>% of pupils at Glos</a:t>
                      </a:r>
                    </a:p>
                    <a:p>
                      <a:pPr algn="ctr">
                        <a:spcAft>
                          <a:spcPts val="0"/>
                        </a:spcAft>
                      </a:pPr>
                      <a:r>
                        <a:rPr lang="en-GB" sz="1800" b="1" kern="1200">
                          <a:solidFill>
                            <a:schemeClr val="lt1"/>
                          </a:solidFill>
                          <a:latin typeface="+mn-lt"/>
                          <a:ea typeface="+mn-ea"/>
                          <a:cs typeface="+mn-cs"/>
                        </a:rPr>
                        <a:t>2023</a:t>
                      </a:r>
                    </a:p>
                  </a:txBody>
                  <a:tcPr marL="51521" marR="51521" marT="0" marB="0" anchor="ctr"/>
                </a:tc>
                <a:tc>
                  <a:txBody>
                    <a:bodyPr/>
                    <a:lstStyle/>
                    <a:p>
                      <a:pPr algn="ctr">
                        <a:spcAft>
                          <a:spcPts val="0"/>
                        </a:spcAft>
                      </a:pPr>
                      <a:r>
                        <a:rPr lang="en-GB" sz="1800" b="1" kern="1200">
                          <a:solidFill>
                            <a:schemeClr val="lt1"/>
                          </a:solidFill>
                          <a:latin typeface="+mn-lt"/>
                          <a:ea typeface="+mn-ea"/>
                          <a:cs typeface="+mn-cs"/>
                        </a:rPr>
                        <a:t>School % at 2023</a:t>
                      </a:r>
                    </a:p>
                  </a:txBody>
                  <a:tcPr marL="51521" marR="51521" marT="0" marB="0" anchor="ctr"/>
                </a:tc>
                <a:tc>
                  <a:txBody>
                    <a:bodyPr/>
                    <a:lstStyle/>
                    <a:p>
                      <a:pPr algn="ctr">
                        <a:spcAft>
                          <a:spcPts val="0"/>
                        </a:spcAft>
                      </a:pPr>
                      <a:r>
                        <a:rPr lang="en-GB" sz="1800" b="1" kern="1200">
                          <a:solidFill>
                            <a:schemeClr val="lt1"/>
                          </a:solidFill>
                          <a:latin typeface="+mn-lt"/>
                          <a:ea typeface="+mn-ea"/>
                          <a:cs typeface="+mn-cs"/>
                        </a:rPr>
                        <a:t> </a:t>
                      </a:r>
                    </a:p>
                  </a:txBody>
                  <a:tcPr marL="51521" marR="51521" marT="0" marB="0" anchor="ctr"/>
                </a:tc>
                <a:tc>
                  <a:txBody>
                    <a:bodyPr/>
                    <a:lstStyle/>
                    <a:p>
                      <a:pPr algn="ctr">
                        <a:spcAft>
                          <a:spcPts val="0"/>
                        </a:spcAft>
                      </a:pPr>
                      <a:r>
                        <a:rPr lang="en-GB" sz="1800" b="1" kern="1200">
                          <a:solidFill>
                            <a:schemeClr val="lt1"/>
                          </a:solidFill>
                          <a:latin typeface="+mn-lt"/>
                          <a:ea typeface="+mn-ea"/>
                          <a:cs typeface="+mn-cs"/>
                        </a:rPr>
                        <a:t>% of pupils at Nat EXS 2024</a:t>
                      </a:r>
                    </a:p>
                  </a:txBody>
                  <a:tcPr marL="51521" marR="51521" marT="0" marB="0" anchor="ctr"/>
                </a:tc>
                <a:tc>
                  <a:txBody>
                    <a:bodyPr/>
                    <a:lstStyle/>
                    <a:p>
                      <a:pPr algn="ctr">
                        <a:spcAft>
                          <a:spcPts val="0"/>
                        </a:spcAft>
                      </a:pPr>
                      <a:r>
                        <a:rPr lang="en-GB" sz="1800" b="1" kern="1200">
                          <a:solidFill>
                            <a:schemeClr val="lt1"/>
                          </a:solidFill>
                          <a:latin typeface="+mn-lt"/>
                          <a:ea typeface="+mn-ea"/>
                          <a:cs typeface="+mn-cs"/>
                        </a:rPr>
                        <a:t>% of pupils at Glos</a:t>
                      </a:r>
                    </a:p>
                    <a:p>
                      <a:pPr algn="ctr">
                        <a:spcAft>
                          <a:spcPts val="0"/>
                        </a:spcAft>
                      </a:pPr>
                      <a:r>
                        <a:rPr lang="en-GB" sz="1800" b="1" kern="1200">
                          <a:solidFill>
                            <a:schemeClr val="lt1"/>
                          </a:solidFill>
                          <a:latin typeface="+mn-lt"/>
                          <a:ea typeface="+mn-ea"/>
                          <a:cs typeface="+mn-cs"/>
                        </a:rPr>
                        <a:t>2024</a:t>
                      </a:r>
                    </a:p>
                  </a:txBody>
                  <a:tcPr marL="51521" marR="51521" marT="0" marB="0" anchor="ctr"/>
                </a:tc>
                <a:tc>
                  <a:txBody>
                    <a:bodyPr/>
                    <a:lstStyle/>
                    <a:p>
                      <a:pPr algn="ctr">
                        <a:spcAft>
                          <a:spcPts val="0"/>
                        </a:spcAft>
                      </a:pPr>
                      <a:r>
                        <a:rPr lang="en-GB" sz="1800" b="1" kern="1200">
                          <a:solidFill>
                            <a:schemeClr val="lt1"/>
                          </a:solidFill>
                          <a:latin typeface="+mn-lt"/>
                          <a:ea typeface="+mn-ea"/>
                          <a:cs typeface="+mn-cs"/>
                        </a:rPr>
                        <a:t>School % at 2024</a:t>
                      </a:r>
                    </a:p>
                  </a:txBody>
                  <a:tcPr marL="51521" marR="51521" marT="0" marB="0" anchor="ctr"/>
                </a:tc>
                <a:tc>
                  <a:txBody>
                    <a:bodyPr/>
                    <a:lstStyle/>
                    <a:p>
                      <a:pPr algn="ctr">
                        <a:spcAft>
                          <a:spcPts val="0"/>
                        </a:spcAft>
                      </a:pPr>
                      <a:r>
                        <a:rPr lang="en-GB" sz="1800" b="1" kern="1200">
                          <a:solidFill>
                            <a:schemeClr val="lt1"/>
                          </a:solidFill>
                          <a:latin typeface="+mn-lt"/>
                          <a:ea typeface="+mn-ea"/>
                          <a:cs typeface="+mn-cs"/>
                        </a:rPr>
                        <a:t> </a:t>
                      </a:r>
                    </a:p>
                  </a:txBody>
                  <a:tcPr marL="51521" marR="51521" marT="0" marB="0" anchor="ctr"/>
                </a:tc>
                <a:extLst>
                  <a:ext uri="{0D108BD9-81ED-4DB2-BD59-A6C34878D82A}">
                    <a16:rowId xmlns:a16="http://schemas.microsoft.com/office/drawing/2014/main" val="1492560771"/>
                  </a:ext>
                </a:extLst>
              </a:tr>
              <a:tr h="338225">
                <a:tc>
                  <a:txBody>
                    <a:bodyPr/>
                    <a:lstStyle/>
                    <a:p>
                      <a:pPr algn="l">
                        <a:spcAft>
                          <a:spcPts val="0"/>
                        </a:spcAft>
                      </a:pPr>
                      <a:r>
                        <a:rPr lang="en-GB" sz="1800" b="1" kern="1200">
                          <a:solidFill>
                            <a:schemeClr val="lt1"/>
                          </a:solidFill>
                          <a:latin typeface="+mn-lt"/>
                          <a:ea typeface="+mn-ea"/>
                          <a:cs typeface="+mn-cs"/>
                        </a:rPr>
                        <a:t>Y1 Phonics</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75%</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77%</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100%</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 </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79%</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79%</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82%</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 </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80%</a:t>
                      </a:r>
                    </a:p>
                  </a:txBody>
                  <a:tcPr marL="51521" marR="51521" marT="0" marB="0" anchor="ctr"/>
                </a:tc>
                <a:tc>
                  <a:txBody>
                    <a:bodyPr/>
                    <a:lstStyle/>
                    <a:p>
                      <a:pPr algn="ctr">
                        <a:spcAft>
                          <a:spcPts val="0"/>
                        </a:spcAft>
                      </a:pPr>
                      <a:r>
                        <a:rPr lang="en-GB" sz="1800" b="1" kern="1200">
                          <a:solidFill>
                            <a:schemeClr val="tx1"/>
                          </a:solidFill>
                          <a:latin typeface="+mn-lt"/>
                          <a:ea typeface="+mn-ea"/>
                          <a:cs typeface="+mn-cs"/>
                        </a:rPr>
                        <a:t>80%</a:t>
                      </a:r>
                    </a:p>
                  </a:txBody>
                  <a:tcPr marL="51521" marR="51521" marT="0" marB="0" anchor="ctr"/>
                </a:tc>
                <a:tc>
                  <a:txBody>
                    <a:bodyPr/>
                    <a:lstStyle/>
                    <a:p>
                      <a:pPr algn="ctr">
                        <a:spcAft>
                          <a:spcPts val="0"/>
                        </a:spcAft>
                      </a:pPr>
                      <a:r>
                        <a:rPr lang="en-GB" sz="1800" b="1" kern="1200">
                          <a:solidFill>
                            <a:schemeClr val="tx1"/>
                          </a:solidFill>
                          <a:latin typeface="+mn-lt"/>
                          <a:ea typeface="+mn-ea"/>
                          <a:cs typeface="+mn-cs"/>
                        </a:rPr>
                        <a:t>80%</a:t>
                      </a:r>
                    </a:p>
                  </a:txBody>
                  <a:tcPr marL="51521" marR="51521" marT="0" marB="0" anchor="ctr"/>
                </a:tc>
                <a:tc>
                  <a:txBody>
                    <a:bodyPr/>
                    <a:lstStyle/>
                    <a:p>
                      <a:pPr algn="ctr">
                        <a:spcAft>
                          <a:spcPts val="0"/>
                        </a:spcAft>
                      </a:pPr>
                      <a:r>
                        <a:rPr lang="en-GB" sz="1800" b="1" kern="1200">
                          <a:solidFill>
                            <a:schemeClr val="tx1"/>
                          </a:solidFill>
                          <a:latin typeface="+mn-lt"/>
                          <a:ea typeface="+mn-ea"/>
                          <a:cs typeface="+mn-cs"/>
                        </a:rPr>
                        <a:t> </a:t>
                      </a:r>
                    </a:p>
                  </a:txBody>
                  <a:tcPr marL="51521" marR="51521" marT="0" marB="0" anchor="ctr"/>
                </a:tc>
                <a:extLst>
                  <a:ext uri="{0D108BD9-81ED-4DB2-BD59-A6C34878D82A}">
                    <a16:rowId xmlns:a16="http://schemas.microsoft.com/office/drawing/2014/main" val="549889031"/>
                  </a:ext>
                </a:extLst>
              </a:tr>
              <a:tr h="343473">
                <a:tc>
                  <a:txBody>
                    <a:bodyPr/>
                    <a:lstStyle/>
                    <a:p>
                      <a:pPr algn="l">
                        <a:spcAft>
                          <a:spcPts val="0"/>
                        </a:spcAft>
                      </a:pPr>
                      <a:r>
                        <a:rPr lang="en-GB" sz="1800" b="1" kern="1200">
                          <a:solidFill>
                            <a:schemeClr val="lt1"/>
                          </a:solidFill>
                          <a:latin typeface="+mn-lt"/>
                          <a:ea typeface="+mn-ea"/>
                          <a:cs typeface="+mn-cs"/>
                        </a:rPr>
                        <a:t>Y2 Phonics</a:t>
                      </a:r>
                    </a:p>
                  </a:txBody>
                  <a:tcPr marL="51521" marR="51521" marT="0" marB="0" anchor="ctr"/>
                </a:tc>
                <a:tc>
                  <a:txBody>
                    <a:bodyPr/>
                    <a:lstStyle/>
                    <a:p>
                      <a:pPr algn="ctr">
                        <a:spcAft>
                          <a:spcPts val="0"/>
                        </a:spcAft>
                      </a:pPr>
                      <a:r>
                        <a:rPr lang="en-GB" sz="1800" b="1" kern="1200">
                          <a:solidFill>
                            <a:schemeClr val="tx1"/>
                          </a:solidFill>
                          <a:latin typeface="+mn-lt"/>
                          <a:ea typeface="+mn-ea"/>
                          <a:cs typeface="+mn-cs"/>
                        </a:rPr>
                        <a:t>87%</a:t>
                      </a:r>
                    </a:p>
                  </a:txBody>
                  <a:tcPr marL="51521" marR="51521" marT="0" marB="0" anchor="ctr"/>
                </a:tc>
                <a:tc>
                  <a:txBody>
                    <a:bodyPr/>
                    <a:lstStyle/>
                    <a:p>
                      <a:pPr algn="ctr">
                        <a:spcAft>
                          <a:spcPts val="0"/>
                        </a:spcAft>
                      </a:pPr>
                      <a:r>
                        <a:rPr lang="en-GB" sz="1800" b="1" kern="1200">
                          <a:solidFill>
                            <a:schemeClr val="tx1"/>
                          </a:solidFill>
                          <a:latin typeface="+mn-lt"/>
                          <a:ea typeface="+mn-ea"/>
                          <a:cs typeface="+mn-cs"/>
                        </a:rPr>
                        <a:t> </a:t>
                      </a:r>
                    </a:p>
                  </a:txBody>
                  <a:tcPr marL="51521" marR="51521" marT="0" marB="0" anchor="ctr"/>
                </a:tc>
                <a:tc>
                  <a:txBody>
                    <a:bodyPr/>
                    <a:lstStyle/>
                    <a:p>
                      <a:pPr algn="ctr">
                        <a:spcAft>
                          <a:spcPts val="0"/>
                        </a:spcAft>
                      </a:pPr>
                      <a:r>
                        <a:rPr lang="en-GB" sz="1800" b="1" kern="1200">
                          <a:solidFill>
                            <a:schemeClr val="tx1"/>
                          </a:solidFill>
                          <a:latin typeface="+mn-lt"/>
                          <a:ea typeface="+mn-ea"/>
                          <a:cs typeface="+mn-cs"/>
                        </a:rPr>
                        <a:t>100% (Covid year)</a:t>
                      </a:r>
                    </a:p>
                  </a:txBody>
                  <a:tcPr marL="51521" marR="51521" marT="0" marB="0" anchor="ctr"/>
                </a:tc>
                <a:tc>
                  <a:txBody>
                    <a:bodyPr/>
                    <a:lstStyle/>
                    <a:p>
                      <a:pPr algn="ctr">
                        <a:spcAft>
                          <a:spcPts val="0"/>
                        </a:spcAft>
                      </a:pPr>
                      <a:r>
                        <a:rPr lang="en-GB" sz="1800" b="1" kern="1200">
                          <a:solidFill>
                            <a:schemeClr val="tx1"/>
                          </a:solidFill>
                          <a:latin typeface="+mn-lt"/>
                          <a:ea typeface="+mn-ea"/>
                          <a:cs typeface="+mn-cs"/>
                        </a:rPr>
                        <a:t> </a:t>
                      </a:r>
                    </a:p>
                  </a:txBody>
                  <a:tcPr marL="51521" marR="51521" marT="0" marB="0" anchor="ctr"/>
                </a:tc>
                <a:tc>
                  <a:txBody>
                    <a:bodyPr/>
                    <a:lstStyle/>
                    <a:p>
                      <a:pPr algn="ctr">
                        <a:spcAft>
                          <a:spcPts val="0"/>
                        </a:spcAft>
                      </a:pPr>
                      <a:r>
                        <a:rPr lang="en-GB" sz="1800" b="1" kern="1200">
                          <a:solidFill>
                            <a:schemeClr val="tx1"/>
                          </a:solidFill>
                          <a:latin typeface="+mn-lt"/>
                          <a:ea typeface="+mn-ea"/>
                          <a:cs typeface="+mn-cs"/>
                        </a:rPr>
                        <a:t>89%</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 </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 </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 </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 </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56%</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0% (2)</a:t>
                      </a:r>
                    </a:p>
                  </a:txBody>
                  <a:tcPr marL="51521" marR="51521" marT="0" marB="0" anchor="ctr"/>
                </a:tc>
                <a:tc>
                  <a:txBody>
                    <a:bodyPr/>
                    <a:lstStyle/>
                    <a:p>
                      <a:pPr algn="ctr">
                        <a:spcAft>
                          <a:spcPts val="0"/>
                        </a:spcAft>
                      </a:pPr>
                      <a:r>
                        <a:rPr lang="en-GB" sz="1800" b="1" kern="1200" dirty="0">
                          <a:solidFill>
                            <a:schemeClr val="tx1"/>
                          </a:solidFill>
                          <a:latin typeface="+mn-lt"/>
                          <a:ea typeface="+mn-ea"/>
                          <a:cs typeface="+mn-cs"/>
                        </a:rPr>
                        <a:t> </a:t>
                      </a:r>
                    </a:p>
                  </a:txBody>
                  <a:tcPr marL="51521" marR="51521" marT="0" marB="0" anchor="ctr"/>
                </a:tc>
                <a:extLst>
                  <a:ext uri="{0D108BD9-81ED-4DB2-BD59-A6C34878D82A}">
                    <a16:rowId xmlns:a16="http://schemas.microsoft.com/office/drawing/2014/main" val="4179717325"/>
                  </a:ext>
                </a:extLst>
              </a:tr>
            </a:tbl>
          </a:graphicData>
        </a:graphic>
      </p:graphicFrame>
    </p:spTree>
    <p:extLst>
      <p:ext uri="{BB962C8B-B14F-4D97-AF65-F5344CB8AC3E}">
        <p14:creationId xmlns:p14="http://schemas.microsoft.com/office/powerpoint/2010/main" val="303594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404664"/>
            <a:ext cx="7560840" cy="1200329"/>
          </a:xfrm>
          <a:prstGeom prst="rect">
            <a:avLst/>
          </a:prstGeom>
          <a:noFill/>
        </p:spPr>
        <p:txBody>
          <a:bodyPr wrap="square" rtlCol="0">
            <a:spAutoFit/>
          </a:bodyPr>
          <a:lstStyle/>
          <a:p>
            <a:r>
              <a:rPr lang="en-US" dirty="0" err="1" smtClean="0"/>
              <a:t>Ofsted</a:t>
            </a:r>
            <a:r>
              <a:rPr lang="en-US" dirty="0" smtClean="0"/>
              <a:t>- Current Second Judgement – Outstanding(last judgement carried out under Section 8 Ungraded – </a:t>
            </a:r>
            <a:r>
              <a:rPr lang="en-US" dirty="0" err="1" smtClean="0"/>
              <a:t>Aut</a:t>
            </a:r>
            <a:r>
              <a:rPr lang="en-US" dirty="0" smtClean="0"/>
              <a:t> 25 changes to report cards Inspection</a:t>
            </a:r>
            <a:endParaRPr lang="en-GB" dirty="0"/>
          </a:p>
        </p:txBody>
      </p:sp>
      <p:pic>
        <p:nvPicPr>
          <p:cNvPr id="4" name="Picture 3"/>
          <p:cNvPicPr>
            <a:picLocks noChangeAspect="1"/>
          </p:cNvPicPr>
          <p:nvPr/>
        </p:nvPicPr>
        <p:blipFill>
          <a:blip r:embed="rId2"/>
          <a:stretch>
            <a:fillRect/>
          </a:stretch>
        </p:blipFill>
        <p:spPr>
          <a:xfrm>
            <a:off x="899592" y="2060848"/>
            <a:ext cx="7610475" cy="4410075"/>
          </a:xfrm>
          <a:prstGeom prst="rect">
            <a:avLst/>
          </a:prstGeom>
        </p:spPr>
      </p:pic>
    </p:spTree>
    <p:extLst>
      <p:ext uri="{BB962C8B-B14F-4D97-AF65-F5344CB8AC3E}">
        <p14:creationId xmlns:p14="http://schemas.microsoft.com/office/powerpoint/2010/main" val="237454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74" y="476672"/>
            <a:ext cx="9124695" cy="5832648"/>
          </a:xfrm>
          <a:prstGeom prst="rect">
            <a:avLst/>
          </a:prstGeom>
        </p:spPr>
      </p:pic>
      <p:sp>
        <p:nvSpPr>
          <p:cNvPr id="4" name="TextBox 3"/>
          <p:cNvSpPr txBox="1"/>
          <p:nvPr/>
        </p:nvSpPr>
        <p:spPr>
          <a:xfrm>
            <a:off x="3635896" y="476672"/>
            <a:ext cx="3384376" cy="461665"/>
          </a:xfrm>
          <a:prstGeom prst="rect">
            <a:avLst/>
          </a:prstGeom>
          <a:noFill/>
        </p:spPr>
        <p:txBody>
          <a:bodyPr wrap="square" rtlCol="0">
            <a:spAutoFit/>
          </a:bodyPr>
          <a:lstStyle/>
          <a:p>
            <a:r>
              <a:rPr lang="en-US" dirty="0" smtClean="0"/>
              <a:t>Example of part of L&amp;M</a:t>
            </a:r>
            <a:endParaRPr lang="en-GB" dirty="0"/>
          </a:p>
        </p:txBody>
      </p:sp>
    </p:spTree>
    <p:extLst>
      <p:ext uri="{BB962C8B-B14F-4D97-AF65-F5344CB8AC3E}">
        <p14:creationId xmlns:p14="http://schemas.microsoft.com/office/powerpoint/2010/main" val="205127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9832" y="1844824"/>
            <a:ext cx="4896544" cy="3785652"/>
          </a:xfrm>
          <a:prstGeom prst="rect">
            <a:avLst/>
          </a:prstGeom>
          <a:noFill/>
        </p:spPr>
        <p:txBody>
          <a:bodyPr wrap="square" rtlCol="0">
            <a:spAutoFit/>
          </a:bodyPr>
          <a:lstStyle/>
          <a:p>
            <a:r>
              <a:rPr lang="en-GB" sz="4800" dirty="0" smtClean="0"/>
              <a:t>Any questions?</a:t>
            </a:r>
          </a:p>
          <a:p>
            <a:endParaRPr lang="en-GB" sz="4800" dirty="0" smtClean="0"/>
          </a:p>
          <a:p>
            <a:r>
              <a:rPr lang="en-GB" sz="4800" dirty="0" smtClean="0"/>
              <a:t>Thank you for your continued support!</a:t>
            </a:r>
            <a:endParaRPr lang="en-GB" sz="4800" dirty="0"/>
          </a:p>
        </p:txBody>
      </p:sp>
    </p:spTree>
    <p:extLst>
      <p:ext uri="{BB962C8B-B14F-4D97-AF65-F5344CB8AC3E}">
        <p14:creationId xmlns:p14="http://schemas.microsoft.com/office/powerpoint/2010/main" val="206204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7315200" cy="715962"/>
          </a:xfrm>
        </p:spPr>
        <p:txBody>
          <a:bodyPr/>
          <a:lstStyle/>
          <a:p>
            <a:r>
              <a:rPr lang="en-GB" dirty="0" smtClean="0"/>
              <a:t> Our year – a fantastic one!</a:t>
            </a:r>
            <a:endParaRPr lang="en-GB" dirty="0"/>
          </a:p>
        </p:txBody>
      </p:sp>
      <p:sp>
        <p:nvSpPr>
          <p:cNvPr id="3" name="Content Placeholder 2"/>
          <p:cNvSpPr>
            <a:spLocks noGrp="1"/>
          </p:cNvSpPr>
          <p:nvPr>
            <p:ph idx="1"/>
          </p:nvPr>
        </p:nvSpPr>
        <p:spPr>
          <a:xfrm>
            <a:off x="1619672" y="1628800"/>
            <a:ext cx="7315200" cy="2376264"/>
          </a:xfrm>
        </p:spPr>
        <p:txBody>
          <a:bodyPr/>
          <a:lstStyle/>
          <a:p>
            <a:pPr>
              <a:buFont typeface="Wingdings" pitchFamily="2" charset="2"/>
              <a:buChar char="v"/>
            </a:pPr>
            <a:r>
              <a:rPr lang="en-GB" b="1" dirty="0" smtClean="0"/>
              <a:t>Update - structure</a:t>
            </a:r>
          </a:p>
          <a:p>
            <a:pPr>
              <a:buFont typeface="Wingdings" pitchFamily="2" charset="2"/>
              <a:buChar char="v"/>
            </a:pPr>
            <a:r>
              <a:rPr lang="en-GB" b="1" dirty="0" smtClean="0"/>
              <a:t>Budget</a:t>
            </a:r>
          </a:p>
          <a:p>
            <a:pPr>
              <a:buFont typeface="Wingdings" pitchFamily="2" charset="2"/>
              <a:buChar char="v"/>
            </a:pPr>
            <a:r>
              <a:rPr lang="en-GB" dirty="0" smtClean="0"/>
              <a:t>Awards</a:t>
            </a:r>
          </a:p>
          <a:p>
            <a:pPr>
              <a:buFont typeface="Wingdings" pitchFamily="2" charset="2"/>
              <a:buChar char="v"/>
            </a:pPr>
            <a:r>
              <a:rPr lang="en-GB" b="1" dirty="0" smtClean="0"/>
              <a:t>SDP 2024-25</a:t>
            </a:r>
          </a:p>
          <a:p>
            <a:pPr>
              <a:buFont typeface="Wingdings" pitchFamily="2" charset="2"/>
              <a:buChar char="v"/>
            </a:pPr>
            <a:endParaRPr lang="en-GB" b="1" dirty="0" smtClean="0"/>
          </a:p>
          <a:p>
            <a:pPr>
              <a:buFont typeface="Wingdings" pitchFamily="2" charset="2"/>
              <a:buChar char="v"/>
            </a:pPr>
            <a:endParaRPr lang="en-GB" dirty="0" smtClean="0"/>
          </a:p>
          <a:p>
            <a:pPr>
              <a:buNone/>
            </a:pPr>
            <a:endParaRPr lang="en-GB" dirty="0" smtClean="0"/>
          </a:p>
          <a:p>
            <a:pPr>
              <a:buFont typeface="Wingdings" pitchFamily="2" charset="2"/>
              <a:buChar char="v"/>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988" y="938337"/>
            <a:ext cx="4572000" cy="3293209"/>
          </a:xfrm>
          <a:prstGeom prst="rect">
            <a:avLst/>
          </a:prstGeom>
        </p:spPr>
        <p:txBody>
          <a:bodyPr>
            <a:spAutoFit/>
          </a:bodyPr>
          <a:lstStyle/>
          <a:p>
            <a:r>
              <a:rPr lang="en-GB" sz="2000" dirty="0">
                <a:latin typeface="Calibri" panose="020F0502020204030204" pitchFamily="34" charset="0"/>
                <a:ea typeface="Times New Roman" panose="02020603050405020304" pitchFamily="18" charset="0"/>
                <a:cs typeface="Times New Roman" panose="02020603050405020304" pitchFamily="18" charset="0"/>
              </a:rPr>
              <a:t>Boys  40% Girls; 60% S</a:t>
            </a:r>
            <a:r>
              <a:rPr lang="en-GB" sz="2000" b="1" dirty="0">
                <a:latin typeface="Calibri" panose="020F0502020204030204" pitchFamily="34" charset="0"/>
                <a:ea typeface="Times New Roman" panose="02020603050405020304" pitchFamily="18" charset="0"/>
                <a:cs typeface="Times New Roman" panose="02020603050405020304" pitchFamily="18" charset="0"/>
              </a:rPr>
              <a:t>END</a:t>
            </a:r>
            <a:r>
              <a:rPr lang="en-GB" sz="2000" dirty="0">
                <a:latin typeface="Calibri" panose="020F0502020204030204" pitchFamily="34" charset="0"/>
                <a:ea typeface="Times New Roman" panose="02020603050405020304" pitchFamily="18" charset="0"/>
                <a:cs typeface="Times New Roman" panose="02020603050405020304" pitchFamily="18" charset="0"/>
              </a:rPr>
              <a:t>  18%  </a:t>
            </a:r>
            <a:r>
              <a:rPr lang="en-GB" sz="2000" b="1" dirty="0">
                <a:latin typeface="Calibri" panose="020F0502020204030204" pitchFamily="34" charset="0"/>
                <a:ea typeface="Times New Roman" panose="02020603050405020304" pitchFamily="18" charset="0"/>
                <a:cs typeface="Times New Roman" panose="02020603050405020304" pitchFamily="18" charset="0"/>
              </a:rPr>
              <a:t>FSM 11% </a:t>
            </a:r>
            <a:endParaRPr lang="en-GB" sz="2000" b="1" dirty="0" smtClean="0">
              <a:latin typeface="Calibri" panose="020F0502020204030204" pitchFamily="34" charset="0"/>
              <a:ea typeface="Times New Roman" panose="02020603050405020304" pitchFamily="18" charset="0"/>
              <a:cs typeface="Times New Roman" panose="02020603050405020304" pitchFamily="18" charset="0"/>
            </a:endParaRPr>
          </a:p>
          <a:p>
            <a:r>
              <a:rPr lang="en-US" sz="2000" b="1" dirty="0" smtClean="0">
                <a:latin typeface="Calibri" panose="020F0502020204030204" pitchFamily="34" charset="0"/>
                <a:cs typeface="Times New Roman" panose="02020603050405020304" pitchFamily="18" charset="0"/>
              </a:rPr>
              <a:t>Four Class structure and Pre School</a:t>
            </a:r>
          </a:p>
          <a:p>
            <a:endParaRPr lang="en-US" sz="2000" b="1" dirty="0">
              <a:latin typeface="Calibri" panose="020F0502020204030204" pitchFamily="34" charset="0"/>
              <a:cs typeface="Times New Roman" panose="02020603050405020304" pitchFamily="18" charset="0"/>
            </a:endParaRPr>
          </a:p>
          <a:p>
            <a:r>
              <a:rPr lang="en-US" sz="2000" b="1" dirty="0" smtClean="0">
                <a:latin typeface="Calibri" panose="020F0502020204030204" pitchFamily="34" charset="0"/>
                <a:cs typeface="Times New Roman" panose="02020603050405020304" pitchFamily="18" charset="0"/>
              </a:rPr>
              <a:t>Next academic year:</a:t>
            </a:r>
          </a:p>
          <a:p>
            <a:endParaRPr lang="en-US" b="1" dirty="0">
              <a:latin typeface="Calibri" panose="020F0502020204030204" pitchFamily="34" charset="0"/>
              <a:cs typeface="Times New Roman" panose="02020603050405020304" pitchFamily="18" charset="0"/>
            </a:endParaRPr>
          </a:p>
          <a:p>
            <a:endParaRPr lang="en-US" b="1" dirty="0" smtClean="0">
              <a:latin typeface="Calibri" panose="020F0502020204030204" pitchFamily="34" charset="0"/>
              <a:cs typeface="Times New Roman" panose="02020603050405020304" pitchFamily="18" charset="0"/>
            </a:endParaRPr>
          </a:p>
          <a:p>
            <a:endParaRPr lang="en-US" b="1" dirty="0">
              <a:latin typeface="Calibri" panose="020F0502020204030204" pitchFamily="34" charset="0"/>
              <a:cs typeface="Times New Roman" panose="02020603050405020304" pitchFamily="18" charset="0"/>
            </a:endParaRPr>
          </a:p>
          <a:p>
            <a:endParaRPr lang="en-US" b="1" dirty="0" smtClean="0">
              <a:latin typeface="Calibri" panose="020F0502020204030204" pitchFamily="34" charset="0"/>
              <a:cs typeface="Times New Roman" panose="02020603050405020304" pitchFamily="18" charset="0"/>
            </a:endParaRPr>
          </a:p>
          <a:p>
            <a:endParaRPr lang="en-GB" dirty="0"/>
          </a:p>
        </p:txBody>
      </p:sp>
      <p:sp>
        <p:nvSpPr>
          <p:cNvPr id="4" name="TextBox 3"/>
          <p:cNvSpPr txBox="1"/>
          <p:nvPr/>
        </p:nvSpPr>
        <p:spPr>
          <a:xfrm>
            <a:off x="971600" y="476672"/>
            <a:ext cx="6984776" cy="461665"/>
          </a:xfrm>
          <a:prstGeom prst="rect">
            <a:avLst/>
          </a:prstGeom>
          <a:noFill/>
        </p:spPr>
        <p:txBody>
          <a:bodyPr wrap="square" rtlCol="0">
            <a:spAutoFit/>
          </a:bodyPr>
          <a:lstStyle/>
          <a:p>
            <a:r>
              <a:rPr lang="en-US" dirty="0" smtClean="0"/>
              <a:t>Current Context</a:t>
            </a:r>
            <a:endParaRPr lang="en-GB" dirty="0"/>
          </a:p>
        </p:txBody>
      </p:sp>
      <p:pic>
        <p:nvPicPr>
          <p:cNvPr id="5" name="Picture 4"/>
          <p:cNvPicPr>
            <a:picLocks noChangeAspect="1"/>
          </p:cNvPicPr>
          <p:nvPr/>
        </p:nvPicPr>
        <p:blipFill>
          <a:blip r:embed="rId2"/>
          <a:stretch>
            <a:fillRect/>
          </a:stretch>
        </p:blipFill>
        <p:spPr>
          <a:xfrm>
            <a:off x="395536" y="3010517"/>
            <a:ext cx="8572375" cy="2442057"/>
          </a:xfrm>
          <a:prstGeom prst="rect">
            <a:avLst/>
          </a:prstGeom>
        </p:spPr>
      </p:pic>
    </p:spTree>
    <p:extLst>
      <p:ext uri="{BB962C8B-B14F-4D97-AF65-F5344CB8AC3E}">
        <p14:creationId xmlns:p14="http://schemas.microsoft.com/office/powerpoint/2010/main" val="179784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80728"/>
            <a:ext cx="7848872" cy="2308324"/>
          </a:xfrm>
          <a:prstGeom prst="rect">
            <a:avLst/>
          </a:prstGeom>
          <a:noFill/>
        </p:spPr>
        <p:txBody>
          <a:bodyPr wrap="square" rtlCol="0">
            <a:spAutoFit/>
          </a:bodyPr>
          <a:lstStyle/>
          <a:p>
            <a:r>
              <a:rPr lang="en-GB" dirty="0" smtClean="0"/>
              <a:t>Clubs</a:t>
            </a:r>
          </a:p>
          <a:p>
            <a:r>
              <a:rPr lang="en-GB" b="1" dirty="0" smtClean="0"/>
              <a:t>School offers a variety of clubs some of which are paid for. We also try to opt in for any offers of paid clubs. Over the course of the year clubs are offered to each year group, with the exception of Reception Class.</a:t>
            </a:r>
            <a:endParaRPr lang="en-GB" dirty="0"/>
          </a:p>
        </p:txBody>
      </p:sp>
    </p:spTree>
    <p:extLst>
      <p:ext uri="{BB962C8B-B14F-4D97-AF65-F5344CB8AC3E}">
        <p14:creationId xmlns:p14="http://schemas.microsoft.com/office/powerpoint/2010/main" val="286694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476672"/>
            <a:ext cx="7128792" cy="3539430"/>
          </a:xfrm>
          <a:prstGeom prst="rect">
            <a:avLst/>
          </a:prstGeom>
          <a:noFill/>
        </p:spPr>
        <p:txBody>
          <a:bodyPr wrap="square" rtlCol="0">
            <a:spAutoFit/>
          </a:bodyPr>
          <a:lstStyle/>
          <a:p>
            <a:r>
              <a:rPr lang="en-GB" dirty="0" smtClean="0"/>
              <a:t>Incidentals</a:t>
            </a:r>
          </a:p>
          <a:p>
            <a:pPr marL="342900" indent="-342900" algn="l">
              <a:buFont typeface="Arial" panose="020B0604020202020204" pitchFamily="34" charset="0"/>
              <a:buChar char="•"/>
            </a:pPr>
            <a:r>
              <a:rPr lang="en-GB" sz="2000" dirty="0" smtClean="0"/>
              <a:t>Please remember to label clothes/equipment</a:t>
            </a:r>
          </a:p>
          <a:p>
            <a:pPr marL="342900" indent="-342900" algn="l">
              <a:buFont typeface="Arial" panose="020B0604020202020204" pitchFamily="34" charset="0"/>
              <a:buChar char="•"/>
            </a:pPr>
            <a:r>
              <a:rPr lang="en-GB" sz="2000" dirty="0" smtClean="0"/>
              <a:t>Homework, it is important to continue to support your child with homework and if you need support contact school</a:t>
            </a:r>
          </a:p>
          <a:p>
            <a:pPr marL="342900" indent="-342900" algn="l">
              <a:buFont typeface="Arial" panose="020B0604020202020204" pitchFamily="34" charset="0"/>
              <a:buChar char="•"/>
            </a:pPr>
            <a:r>
              <a:rPr lang="en-GB" sz="2000" dirty="0" smtClean="0"/>
              <a:t>Homework is on the website, including all spelling lists </a:t>
            </a:r>
          </a:p>
          <a:p>
            <a:pPr marL="342900" indent="-342900" algn="l">
              <a:buFont typeface="Arial" panose="020B0604020202020204" pitchFamily="34" charset="0"/>
              <a:buChar char="•"/>
            </a:pPr>
            <a:r>
              <a:rPr lang="en-GB" sz="2000" dirty="0" smtClean="0"/>
              <a:t>Correspondence – we try our very best to send letters, newsletter reminders and chalk board messages. This is done efficiently but some parents are misplacing letters so please try to make a note of dates that are relevant to you.</a:t>
            </a:r>
          </a:p>
          <a:p>
            <a:pPr marL="342900" indent="-342900" algn="l">
              <a:buFont typeface="Arial" panose="020B0604020202020204" pitchFamily="34" charset="0"/>
              <a:buChar char="•"/>
            </a:pPr>
            <a:r>
              <a:rPr lang="en-US" sz="2000" dirty="0" smtClean="0"/>
              <a:t>Trips and payment</a:t>
            </a:r>
            <a:endParaRPr lang="en-GB" sz="2000" dirty="0" smtClean="0"/>
          </a:p>
          <a:p>
            <a:pPr marL="342900" indent="-342900" algn="l">
              <a:buFont typeface="Arial" panose="020B0604020202020204" pitchFamily="34" charset="0"/>
              <a:buChar char="•"/>
            </a:pPr>
            <a:r>
              <a:rPr lang="en-GB" sz="2000" dirty="0" smtClean="0"/>
              <a:t>Parent Pay - deadlines</a:t>
            </a:r>
            <a:endParaRPr lang="en-GB" sz="2000" dirty="0"/>
          </a:p>
        </p:txBody>
      </p:sp>
    </p:spTree>
    <p:extLst>
      <p:ext uri="{BB962C8B-B14F-4D97-AF65-F5344CB8AC3E}">
        <p14:creationId xmlns:p14="http://schemas.microsoft.com/office/powerpoint/2010/main" val="289260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692696"/>
            <a:ext cx="6408712" cy="3785652"/>
          </a:xfrm>
          <a:prstGeom prst="rect">
            <a:avLst/>
          </a:prstGeom>
          <a:noFill/>
        </p:spPr>
        <p:txBody>
          <a:bodyPr wrap="square" rtlCol="0">
            <a:spAutoFit/>
          </a:bodyPr>
          <a:lstStyle/>
          <a:p>
            <a:r>
              <a:rPr lang="en-GB" dirty="0" smtClean="0"/>
              <a:t>Funding</a:t>
            </a:r>
          </a:p>
          <a:p>
            <a:pPr marL="342900" indent="-342900" algn="l">
              <a:buFont typeface="Arial" panose="020B0604020202020204" pitchFamily="34" charset="0"/>
              <a:buChar char="•"/>
            </a:pPr>
            <a:r>
              <a:rPr lang="en-GB" dirty="0" smtClean="0"/>
              <a:t>We are a small school and just like any other school we need to keep a tight budget</a:t>
            </a:r>
          </a:p>
          <a:p>
            <a:pPr marL="342900" indent="-342900" algn="l">
              <a:buFont typeface="Arial" panose="020B0604020202020204" pitchFamily="34" charset="0"/>
              <a:buChar char="•"/>
            </a:pPr>
            <a:r>
              <a:rPr lang="en-GB" dirty="0" smtClean="0"/>
              <a:t>We will continue to organise trips and request voluntary contributions but we may have to review them if we don’t get regular contributions</a:t>
            </a:r>
          </a:p>
          <a:p>
            <a:pPr algn="l"/>
            <a:endParaRPr lang="en-GB" dirty="0" smtClean="0"/>
          </a:p>
          <a:p>
            <a:pPr algn="l"/>
            <a:endParaRPr lang="en-GB" dirty="0"/>
          </a:p>
        </p:txBody>
      </p:sp>
    </p:spTree>
    <p:extLst>
      <p:ext uri="{BB962C8B-B14F-4D97-AF65-F5344CB8AC3E}">
        <p14:creationId xmlns:p14="http://schemas.microsoft.com/office/powerpoint/2010/main" val="220582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School </a:t>
            </a:r>
            <a:r>
              <a:rPr lang="en-GB" smtClean="0"/>
              <a:t>Vision</a:t>
            </a:r>
            <a:endParaRPr lang="en-GB" dirty="0"/>
          </a:p>
        </p:txBody>
      </p:sp>
      <p:sp>
        <p:nvSpPr>
          <p:cNvPr id="3" name="Content Placeholder 2"/>
          <p:cNvSpPr>
            <a:spLocks noGrp="1"/>
          </p:cNvSpPr>
          <p:nvPr>
            <p:ph idx="1"/>
          </p:nvPr>
        </p:nvSpPr>
        <p:spPr>
          <a:xfrm>
            <a:off x="822960" y="1100628"/>
            <a:ext cx="7520940" cy="4344596"/>
          </a:xfrm>
        </p:spPr>
        <p:txBody>
          <a:bodyPr>
            <a:normAutofit fontScale="92500" lnSpcReduction="10000"/>
          </a:bodyPr>
          <a:lstStyle/>
          <a:p>
            <a:r>
              <a:rPr lang="en-GB" dirty="0" smtClean="0"/>
              <a:t>‘</a:t>
            </a:r>
            <a:r>
              <a:rPr lang="en-GB" sz="2800" dirty="0" smtClean="0"/>
              <a:t>Learning to live as children of God’</a:t>
            </a:r>
          </a:p>
          <a:p>
            <a:r>
              <a:rPr lang="en-GB" sz="2300" dirty="0" smtClean="0"/>
              <a:t>We </a:t>
            </a:r>
            <a:r>
              <a:rPr lang="en-GB" sz="2300" dirty="0"/>
              <a:t>serve our community by providing the highest quality education, encouraging understanding of faith and promoting Christian values.  All children can express curiosity, explore big questions, share socially and spiritually with freedom to make good choices underpinned by our values.  Respect, Friendship, Perseverance, Thankfulness, Trust and Truthfulness and our shadow values of Compassion, Courage, Forgiveness, Generosity, Justice and Service</a:t>
            </a:r>
          </a:p>
          <a:p>
            <a:r>
              <a:rPr lang="en-GB" sz="2800" dirty="0" smtClean="0"/>
              <a:t>SIAMs – Update – Excellent judgement 2023</a:t>
            </a:r>
          </a:p>
          <a:p>
            <a:r>
              <a:rPr lang="en-GB" sz="2800" dirty="0" smtClean="0"/>
              <a:t>Statutory Inspection of Anglican and Methodist Schools</a:t>
            </a:r>
          </a:p>
          <a:p>
            <a:endParaRPr lang="en-GB" dirty="0"/>
          </a:p>
        </p:txBody>
      </p:sp>
      <p:pic>
        <p:nvPicPr>
          <p:cNvPr id="4" name="Picture 3"/>
          <p:cNvPicPr/>
          <p:nvPr/>
        </p:nvPicPr>
        <p:blipFill>
          <a:blip r:embed="rId2"/>
          <a:stretch>
            <a:fillRect/>
          </a:stretch>
        </p:blipFill>
        <p:spPr>
          <a:xfrm>
            <a:off x="179512" y="5157192"/>
            <a:ext cx="3705225" cy="1409700"/>
          </a:xfrm>
          <a:prstGeom prst="rect">
            <a:avLst/>
          </a:prstGeom>
        </p:spPr>
      </p:pic>
      <p:pic>
        <p:nvPicPr>
          <p:cNvPr id="5" name="Picture 4"/>
          <p:cNvPicPr/>
          <p:nvPr/>
        </p:nvPicPr>
        <p:blipFill>
          <a:blip r:embed="rId3"/>
          <a:stretch>
            <a:fillRect/>
          </a:stretch>
        </p:blipFill>
        <p:spPr>
          <a:xfrm>
            <a:off x="3657600" y="4827868"/>
            <a:ext cx="4946848" cy="1913500"/>
          </a:xfrm>
          <a:prstGeom prst="rect">
            <a:avLst/>
          </a:prstGeom>
        </p:spPr>
      </p:pic>
    </p:spTree>
    <p:extLst>
      <p:ext uri="{BB962C8B-B14F-4D97-AF65-F5344CB8AC3E}">
        <p14:creationId xmlns:p14="http://schemas.microsoft.com/office/powerpoint/2010/main" val="138735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352928" cy="4248472"/>
          </a:xfrm>
          <a:prstGeom prst="rect">
            <a:avLst/>
          </a:prstGeom>
          <a:noFill/>
        </p:spPr>
        <p:txBody>
          <a:bodyPr wrap="squar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048671184"/>
              </p:ext>
            </p:extLst>
          </p:nvPr>
        </p:nvGraphicFramePr>
        <p:xfrm>
          <a:off x="611561" y="476675"/>
          <a:ext cx="8064894" cy="5391651"/>
        </p:xfrm>
        <a:graphic>
          <a:graphicData uri="http://schemas.openxmlformats.org/drawingml/2006/table">
            <a:tbl>
              <a:tblPr firstRow="1" firstCol="1" bandRow="1">
                <a:tableStyleId>{5C22544A-7EE6-4342-B048-85BDC9FD1C3A}</a:tableStyleId>
              </a:tblPr>
              <a:tblGrid>
                <a:gridCol w="641938">
                  <a:extLst>
                    <a:ext uri="{9D8B030D-6E8A-4147-A177-3AD203B41FA5}">
                      <a16:colId xmlns:a16="http://schemas.microsoft.com/office/drawing/2014/main" val="3828050245"/>
                    </a:ext>
                  </a:extLst>
                </a:gridCol>
                <a:gridCol w="618409">
                  <a:extLst>
                    <a:ext uri="{9D8B030D-6E8A-4147-A177-3AD203B41FA5}">
                      <a16:colId xmlns:a16="http://schemas.microsoft.com/office/drawing/2014/main" val="1961129209"/>
                    </a:ext>
                  </a:extLst>
                </a:gridCol>
                <a:gridCol w="618409">
                  <a:extLst>
                    <a:ext uri="{9D8B030D-6E8A-4147-A177-3AD203B41FA5}">
                      <a16:colId xmlns:a16="http://schemas.microsoft.com/office/drawing/2014/main" val="1929782362"/>
                    </a:ext>
                  </a:extLst>
                </a:gridCol>
                <a:gridCol w="618921">
                  <a:extLst>
                    <a:ext uri="{9D8B030D-6E8A-4147-A177-3AD203B41FA5}">
                      <a16:colId xmlns:a16="http://schemas.microsoft.com/office/drawing/2014/main" val="2772388016"/>
                    </a:ext>
                  </a:extLst>
                </a:gridCol>
                <a:gridCol w="618409">
                  <a:extLst>
                    <a:ext uri="{9D8B030D-6E8A-4147-A177-3AD203B41FA5}">
                      <a16:colId xmlns:a16="http://schemas.microsoft.com/office/drawing/2014/main" val="1153622464"/>
                    </a:ext>
                  </a:extLst>
                </a:gridCol>
                <a:gridCol w="618409">
                  <a:extLst>
                    <a:ext uri="{9D8B030D-6E8A-4147-A177-3AD203B41FA5}">
                      <a16:colId xmlns:a16="http://schemas.microsoft.com/office/drawing/2014/main" val="1845632038"/>
                    </a:ext>
                  </a:extLst>
                </a:gridCol>
                <a:gridCol w="618921">
                  <a:extLst>
                    <a:ext uri="{9D8B030D-6E8A-4147-A177-3AD203B41FA5}">
                      <a16:colId xmlns:a16="http://schemas.microsoft.com/office/drawing/2014/main" val="3489152129"/>
                    </a:ext>
                  </a:extLst>
                </a:gridCol>
                <a:gridCol w="618409">
                  <a:extLst>
                    <a:ext uri="{9D8B030D-6E8A-4147-A177-3AD203B41FA5}">
                      <a16:colId xmlns:a16="http://schemas.microsoft.com/office/drawing/2014/main" val="3058752818"/>
                    </a:ext>
                  </a:extLst>
                </a:gridCol>
                <a:gridCol w="618409">
                  <a:extLst>
                    <a:ext uri="{9D8B030D-6E8A-4147-A177-3AD203B41FA5}">
                      <a16:colId xmlns:a16="http://schemas.microsoft.com/office/drawing/2014/main" val="2122087457"/>
                    </a:ext>
                  </a:extLst>
                </a:gridCol>
                <a:gridCol w="618921">
                  <a:extLst>
                    <a:ext uri="{9D8B030D-6E8A-4147-A177-3AD203B41FA5}">
                      <a16:colId xmlns:a16="http://schemas.microsoft.com/office/drawing/2014/main" val="2979523696"/>
                    </a:ext>
                  </a:extLst>
                </a:gridCol>
                <a:gridCol w="618409">
                  <a:extLst>
                    <a:ext uri="{9D8B030D-6E8A-4147-A177-3AD203B41FA5}">
                      <a16:colId xmlns:a16="http://schemas.microsoft.com/office/drawing/2014/main" val="3799496548"/>
                    </a:ext>
                  </a:extLst>
                </a:gridCol>
                <a:gridCol w="618409">
                  <a:extLst>
                    <a:ext uri="{9D8B030D-6E8A-4147-A177-3AD203B41FA5}">
                      <a16:colId xmlns:a16="http://schemas.microsoft.com/office/drawing/2014/main" val="1055716483"/>
                    </a:ext>
                  </a:extLst>
                </a:gridCol>
                <a:gridCol w="618921">
                  <a:extLst>
                    <a:ext uri="{9D8B030D-6E8A-4147-A177-3AD203B41FA5}">
                      <a16:colId xmlns:a16="http://schemas.microsoft.com/office/drawing/2014/main" val="3132854263"/>
                    </a:ext>
                  </a:extLst>
                </a:gridCol>
              </a:tblGrid>
              <a:tr h="699694">
                <a:tc>
                  <a:txBody>
                    <a:bodyPr/>
                    <a:lstStyle/>
                    <a:p>
                      <a:pPr>
                        <a:lnSpc>
                          <a:spcPct val="107000"/>
                        </a:lnSpc>
                        <a:spcAft>
                          <a:spcPts val="800"/>
                        </a:spcAft>
                      </a:pPr>
                      <a:r>
                        <a:rPr lang="en-GB" sz="800">
                          <a:effectLst/>
                        </a:rPr>
                        <a:t>Statutory Outcomes</a:t>
                      </a:r>
                      <a:endParaRPr lang="en-GB" sz="800">
                        <a:effectLst/>
                        <a:latin typeface="Arial" panose="020B0604020202020204" pitchFamily="34" charset="0"/>
                        <a:ea typeface="MS Mincho"/>
                        <a:cs typeface="Times New Roman" panose="02020603050405020304" pitchFamily="18" charset="0"/>
                      </a:endParaRPr>
                    </a:p>
                  </a:txBody>
                  <a:tcPr marL="51521" marR="51521" marT="0" marB="0" anchor="ctr"/>
                </a:tc>
                <a:tc>
                  <a:txBody>
                    <a:bodyPr/>
                    <a:lstStyle/>
                    <a:p>
                      <a:pPr>
                        <a:lnSpc>
                          <a:spcPct val="107000"/>
                        </a:lnSpc>
                        <a:spcAft>
                          <a:spcPts val="800"/>
                        </a:spcAft>
                      </a:pPr>
                      <a:r>
                        <a:rPr lang="en-GB" dirty="0"/>
                        <a:t>D&amp;A% of pupils at EXS 2022</a:t>
                      </a:r>
                    </a:p>
                  </a:txBody>
                  <a:tcPr marL="51521" marR="51521" marT="0" marB="0" anchor="ctr"/>
                </a:tc>
                <a:tc>
                  <a:txBody>
                    <a:bodyPr/>
                    <a:lstStyle/>
                    <a:p>
                      <a:pPr>
                        <a:lnSpc>
                          <a:spcPct val="107000"/>
                        </a:lnSpc>
                        <a:spcAft>
                          <a:spcPts val="800"/>
                        </a:spcAft>
                      </a:pPr>
                      <a:r>
                        <a:rPr lang="en-GB" dirty="0"/>
                        <a:t>D&amp;A% of pupils at GDS 2022</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National % at EXS 2022</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National % at GDS 2022</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D&amp;A% of pupils at EXS 2023</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D&amp;A% of pupils at GDS 2023</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National % at EXS 2023</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National % at GDS 2023</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D&amp;A% of pupils at EXS 2024</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D&amp;A% of pupils at GDS 2024</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National % at EXS 2024</a:t>
                      </a:r>
                    </a:p>
                  </a:txBody>
                  <a:tcPr marL="51521" marR="51521" marT="0" marB="0" anchor="ctr"/>
                </a:tc>
                <a:tc>
                  <a:txBody>
                    <a:bodyPr/>
                    <a:lstStyle/>
                    <a:p>
                      <a:pPr marL="0" algn="l" defTabSz="914400" rtl="0" eaLnBrk="1" latinLnBrk="0" hangingPunct="1">
                        <a:lnSpc>
                          <a:spcPct val="107000"/>
                        </a:lnSpc>
                        <a:spcAft>
                          <a:spcPts val="800"/>
                        </a:spcAft>
                      </a:pPr>
                      <a:r>
                        <a:rPr lang="en-GB" sz="1800" b="1" kern="1200" dirty="0">
                          <a:solidFill>
                            <a:schemeClr val="lt1"/>
                          </a:solidFill>
                          <a:latin typeface="+mn-lt"/>
                          <a:ea typeface="+mn-ea"/>
                          <a:cs typeface="+mn-cs"/>
                        </a:rPr>
                        <a:t>National % at GDS 2024</a:t>
                      </a:r>
                    </a:p>
                  </a:txBody>
                  <a:tcPr marL="51521" marR="51521" marT="0" marB="0" anchor="ctr"/>
                </a:tc>
                <a:extLst>
                  <a:ext uri="{0D108BD9-81ED-4DB2-BD59-A6C34878D82A}">
                    <a16:rowId xmlns:a16="http://schemas.microsoft.com/office/drawing/2014/main" val="1296904015"/>
                  </a:ext>
                </a:extLst>
              </a:tr>
              <a:tr h="494598">
                <a:tc>
                  <a:txBody>
                    <a:bodyPr/>
                    <a:lstStyle/>
                    <a:p>
                      <a:pPr>
                        <a:lnSpc>
                          <a:spcPct val="107000"/>
                        </a:lnSpc>
                        <a:spcAft>
                          <a:spcPts val="800"/>
                        </a:spcAft>
                      </a:pPr>
                      <a:r>
                        <a:rPr lang="en-GB" sz="800">
                          <a:effectLst/>
                        </a:rPr>
                        <a:t>KS2 Reading</a:t>
                      </a:r>
                      <a:endParaRPr lang="en-GB" sz="800">
                        <a:effectLst/>
                        <a:latin typeface="Arial" panose="020B0604020202020204" pitchFamily="34" charset="0"/>
                        <a:ea typeface="MS Mincho"/>
                        <a:cs typeface="Times New Roman" panose="02020603050405020304" pitchFamily="18" charset="0"/>
                      </a:endParaRPr>
                    </a:p>
                  </a:txBody>
                  <a:tcPr marL="51521" marR="51521" marT="0" marB="0" anchor="ctr"/>
                </a:tc>
                <a:tc>
                  <a:txBody>
                    <a:bodyPr/>
                    <a:lstStyle/>
                    <a:p>
                      <a:pPr>
                        <a:lnSpc>
                          <a:spcPct val="107000"/>
                        </a:lnSpc>
                        <a:spcAft>
                          <a:spcPts val="800"/>
                        </a:spcAft>
                      </a:pPr>
                      <a:r>
                        <a:rPr lang="en-GB"/>
                        <a:t>91%</a:t>
                      </a:r>
                    </a:p>
                  </a:txBody>
                  <a:tcPr marL="51521" marR="51521" marT="0" marB="0" anchor="ctr"/>
                </a:tc>
                <a:tc>
                  <a:txBody>
                    <a:bodyPr/>
                    <a:lstStyle/>
                    <a:p>
                      <a:pPr>
                        <a:lnSpc>
                          <a:spcPct val="107000"/>
                        </a:lnSpc>
                        <a:spcAft>
                          <a:spcPts val="800"/>
                        </a:spcAft>
                      </a:pPr>
                      <a:r>
                        <a:rPr lang="en-GB" dirty="0"/>
                        <a:t>45%</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74%</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28%</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88%</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50%</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73%</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29%</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100%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50%</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74%</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28%</a:t>
                      </a:r>
                    </a:p>
                  </a:txBody>
                  <a:tcPr marL="51521" marR="51521" marT="0" marB="0" anchor="ctr"/>
                </a:tc>
                <a:extLst>
                  <a:ext uri="{0D108BD9-81ED-4DB2-BD59-A6C34878D82A}">
                    <a16:rowId xmlns:a16="http://schemas.microsoft.com/office/drawing/2014/main" val="1263739193"/>
                  </a:ext>
                </a:extLst>
              </a:tr>
              <a:tr h="494598">
                <a:tc>
                  <a:txBody>
                    <a:bodyPr/>
                    <a:lstStyle/>
                    <a:p>
                      <a:pPr>
                        <a:lnSpc>
                          <a:spcPct val="107000"/>
                        </a:lnSpc>
                        <a:spcAft>
                          <a:spcPts val="800"/>
                        </a:spcAft>
                      </a:pPr>
                      <a:r>
                        <a:rPr lang="en-GB" sz="800">
                          <a:effectLst/>
                        </a:rPr>
                        <a:t>KS2 Writing</a:t>
                      </a:r>
                      <a:endParaRPr lang="en-GB" sz="800">
                        <a:effectLst/>
                        <a:latin typeface="Arial" panose="020B0604020202020204" pitchFamily="34" charset="0"/>
                        <a:ea typeface="MS Mincho"/>
                        <a:cs typeface="Times New Roman" panose="02020603050405020304" pitchFamily="18" charset="0"/>
                      </a:endParaRPr>
                    </a:p>
                  </a:txBody>
                  <a:tcPr marL="51521" marR="51521" marT="0" marB="0" anchor="ctr"/>
                </a:tc>
                <a:tc>
                  <a:txBody>
                    <a:bodyPr/>
                    <a:lstStyle/>
                    <a:p>
                      <a:pPr>
                        <a:lnSpc>
                          <a:spcPct val="107000"/>
                        </a:lnSpc>
                        <a:spcAft>
                          <a:spcPts val="800"/>
                        </a:spcAft>
                      </a:pPr>
                      <a:r>
                        <a:rPr lang="en-GB"/>
                        <a:t>82%</a:t>
                      </a:r>
                    </a:p>
                  </a:txBody>
                  <a:tcPr marL="51521" marR="51521" marT="0" marB="0" anchor="ctr"/>
                </a:tc>
                <a:tc>
                  <a:txBody>
                    <a:bodyPr/>
                    <a:lstStyle/>
                    <a:p>
                      <a:pPr>
                        <a:lnSpc>
                          <a:spcPct val="107000"/>
                        </a:lnSpc>
                        <a:spcAft>
                          <a:spcPts val="800"/>
                        </a:spcAft>
                      </a:pPr>
                      <a:r>
                        <a:rPr lang="en-GB" dirty="0"/>
                        <a:t>27%</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69%</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13%</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100%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50%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71%</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13%</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100%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30%</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72%</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13%</a:t>
                      </a:r>
                    </a:p>
                  </a:txBody>
                  <a:tcPr marL="51521" marR="51521" marT="0" marB="0" anchor="ctr"/>
                </a:tc>
                <a:extLst>
                  <a:ext uri="{0D108BD9-81ED-4DB2-BD59-A6C34878D82A}">
                    <a16:rowId xmlns:a16="http://schemas.microsoft.com/office/drawing/2014/main" val="1659163330"/>
                  </a:ext>
                </a:extLst>
              </a:tr>
              <a:tr h="494598">
                <a:tc>
                  <a:txBody>
                    <a:bodyPr/>
                    <a:lstStyle/>
                    <a:p>
                      <a:pPr>
                        <a:lnSpc>
                          <a:spcPct val="107000"/>
                        </a:lnSpc>
                        <a:spcAft>
                          <a:spcPts val="800"/>
                        </a:spcAft>
                      </a:pPr>
                      <a:r>
                        <a:rPr lang="en-GB" sz="800">
                          <a:effectLst/>
                        </a:rPr>
                        <a:t>KS2 Maths</a:t>
                      </a:r>
                      <a:endParaRPr lang="en-GB" sz="800">
                        <a:effectLst/>
                        <a:latin typeface="Arial" panose="020B0604020202020204" pitchFamily="34" charset="0"/>
                        <a:ea typeface="MS Mincho"/>
                        <a:cs typeface="Times New Roman" panose="02020603050405020304" pitchFamily="18" charset="0"/>
                      </a:endParaRPr>
                    </a:p>
                  </a:txBody>
                  <a:tcPr marL="51521" marR="51521" marT="0" marB="0" anchor="ctr"/>
                </a:tc>
                <a:tc>
                  <a:txBody>
                    <a:bodyPr/>
                    <a:lstStyle/>
                    <a:p>
                      <a:pPr>
                        <a:lnSpc>
                          <a:spcPct val="107000"/>
                        </a:lnSpc>
                        <a:spcAft>
                          <a:spcPts val="800"/>
                        </a:spcAft>
                      </a:pPr>
                      <a:r>
                        <a:rPr lang="en-GB"/>
                        <a:t>82%</a:t>
                      </a:r>
                    </a:p>
                  </a:txBody>
                  <a:tcPr marL="51521" marR="51521" marT="0" marB="0" anchor="ctr"/>
                </a:tc>
                <a:tc>
                  <a:txBody>
                    <a:bodyPr/>
                    <a:lstStyle/>
                    <a:p>
                      <a:pPr>
                        <a:lnSpc>
                          <a:spcPct val="107000"/>
                        </a:lnSpc>
                        <a:spcAft>
                          <a:spcPts val="800"/>
                        </a:spcAft>
                      </a:pPr>
                      <a:r>
                        <a:rPr lang="en-GB" dirty="0"/>
                        <a:t>45%</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71%</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22%</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100%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25%</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73%</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24%</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90%</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30%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73%</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24%</a:t>
                      </a:r>
                    </a:p>
                  </a:txBody>
                  <a:tcPr marL="51521" marR="51521" marT="0" marB="0" anchor="ctr"/>
                </a:tc>
                <a:extLst>
                  <a:ext uri="{0D108BD9-81ED-4DB2-BD59-A6C34878D82A}">
                    <a16:rowId xmlns:a16="http://schemas.microsoft.com/office/drawing/2014/main" val="2915788790"/>
                  </a:ext>
                </a:extLst>
              </a:tr>
              <a:tr h="494598">
                <a:tc>
                  <a:txBody>
                    <a:bodyPr/>
                    <a:lstStyle/>
                    <a:p>
                      <a:pPr>
                        <a:lnSpc>
                          <a:spcPct val="107000"/>
                        </a:lnSpc>
                        <a:spcAft>
                          <a:spcPts val="800"/>
                        </a:spcAft>
                      </a:pPr>
                      <a:r>
                        <a:rPr lang="en-GB" sz="800">
                          <a:effectLst/>
                        </a:rPr>
                        <a:t>KS2 Grammar</a:t>
                      </a:r>
                      <a:endParaRPr lang="en-GB" sz="800">
                        <a:effectLst/>
                        <a:latin typeface="Arial" panose="020B0604020202020204" pitchFamily="34" charset="0"/>
                        <a:ea typeface="MS Mincho"/>
                        <a:cs typeface="Times New Roman" panose="02020603050405020304" pitchFamily="18" charset="0"/>
                      </a:endParaRPr>
                    </a:p>
                  </a:txBody>
                  <a:tcPr marL="51521" marR="51521" marT="0" marB="0" anchor="ctr"/>
                </a:tc>
                <a:tc>
                  <a:txBody>
                    <a:bodyPr/>
                    <a:lstStyle/>
                    <a:p>
                      <a:pPr>
                        <a:lnSpc>
                          <a:spcPct val="107000"/>
                        </a:lnSpc>
                        <a:spcAft>
                          <a:spcPts val="800"/>
                        </a:spcAft>
                      </a:pPr>
                      <a:r>
                        <a:rPr lang="en-GB"/>
                        <a:t>82%</a:t>
                      </a:r>
                    </a:p>
                  </a:txBody>
                  <a:tcPr marL="51521" marR="51521" marT="0" marB="0" anchor="ctr"/>
                </a:tc>
                <a:tc>
                  <a:txBody>
                    <a:bodyPr/>
                    <a:lstStyle/>
                    <a:p>
                      <a:pPr>
                        <a:lnSpc>
                          <a:spcPct val="107000"/>
                        </a:lnSpc>
                        <a:spcAft>
                          <a:spcPts val="800"/>
                        </a:spcAft>
                      </a:pPr>
                      <a:r>
                        <a:rPr lang="en-GB" dirty="0"/>
                        <a:t>27%</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72%</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28%</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75%</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37%</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72%</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30%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80%</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30%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72%</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32%</a:t>
                      </a:r>
                    </a:p>
                  </a:txBody>
                  <a:tcPr marL="51521" marR="51521" marT="0" marB="0" anchor="ctr"/>
                </a:tc>
                <a:extLst>
                  <a:ext uri="{0D108BD9-81ED-4DB2-BD59-A6C34878D82A}">
                    <a16:rowId xmlns:a16="http://schemas.microsoft.com/office/drawing/2014/main" val="2186073335"/>
                  </a:ext>
                </a:extLst>
              </a:tr>
              <a:tr h="494598">
                <a:tc>
                  <a:txBody>
                    <a:bodyPr/>
                    <a:lstStyle/>
                    <a:p>
                      <a:pPr>
                        <a:lnSpc>
                          <a:spcPct val="107000"/>
                        </a:lnSpc>
                        <a:spcAft>
                          <a:spcPts val="800"/>
                        </a:spcAft>
                      </a:pPr>
                      <a:r>
                        <a:rPr lang="en-GB" sz="800">
                          <a:effectLst/>
                        </a:rPr>
                        <a:t>KS2 Science</a:t>
                      </a:r>
                      <a:endParaRPr lang="en-GB" sz="800">
                        <a:effectLst/>
                        <a:latin typeface="Arial" panose="020B0604020202020204" pitchFamily="34" charset="0"/>
                        <a:ea typeface="MS Mincho"/>
                        <a:cs typeface="Times New Roman" panose="02020603050405020304" pitchFamily="18" charset="0"/>
                      </a:endParaRPr>
                    </a:p>
                  </a:txBody>
                  <a:tcPr marL="51521" marR="51521" marT="0" marB="0" anchor="ctr"/>
                </a:tc>
                <a:tc>
                  <a:txBody>
                    <a:bodyPr/>
                    <a:lstStyle/>
                    <a:p>
                      <a:pPr>
                        <a:lnSpc>
                          <a:spcPct val="107000"/>
                        </a:lnSpc>
                        <a:spcAft>
                          <a:spcPts val="800"/>
                        </a:spcAft>
                      </a:pPr>
                      <a:r>
                        <a:rPr lang="en-GB"/>
                        <a:t>82%</a:t>
                      </a:r>
                    </a:p>
                  </a:txBody>
                  <a:tcPr marL="51521" marR="51521" marT="0" marB="0" anchor="ctr"/>
                </a:tc>
                <a:tc>
                  <a:txBody>
                    <a:bodyPr/>
                    <a:lstStyle/>
                    <a:p>
                      <a:pPr>
                        <a:lnSpc>
                          <a:spcPct val="107000"/>
                        </a:lnSpc>
                        <a:spcAft>
                          <a:spcPts val="800"/>
                        </a:spcAft>
                      </a:pPr>
                      <a:r>
                        <a:rPr lang="en-GB" dirty="0"/>
                        <a:t>N/A</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79%</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N/A</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100%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 </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80%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 </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100%</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 </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81%</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 </a:t>
                      </a:r>
                    </a:p>
                  </a:txBody>
                  <a:tcPr marL="51521" marR="51521" marT="0" marB="0" anchor="ctr"/>
                </a:tc>
                <a:extLst>
                  <a:ext uri="{0D108BD9-81ED-4DB2-BD59-A6C34878D82A}">
                    <a16:rowId xmlns:a16="http://schemas.microsoft.com/office/drawing/2014/main" val="933732704"/>
                  </a:ext>
                </a:extLst>
              </a:tr>
              <a:tr h="494598">
                <a:tc>
                  <a:txBody>
                    <a:bodyPr/>
                    <a:lstStyle/>
                    <a:p>
                      <a:pPr>
                        <a:lnSpc>
                          <a:spcPct val="107000"/>
                        </a:lnSpc>
                        <a:spcAft>
                          <a:spcPts val="800"/>
                        </a:spcAft>
                      </a:pPr>
                      <a:r>
                        <a:rPr lang="en-GB" sz="800">
                          <a:effectLst/>
                        </a:rPr>
                        <a:t>KS2 RWM</a:t>
                      </a:r>
                      <a:endParaRPr lang="en-GB" sz="800">
                        <a:effectLst/>
                        <a:latin typeface="Arial" panose="020B0604020202020204" pitchFamily="34" charset="0"/>
                        <a:ea typeface="MS Mincho"/>
                        <a:cs typeface="Times New Roman" panose="02020603050405020304" pitchFamily="18" charset="0"/>
                      </a:endParaRPr>
                    </a:p>
                  </a:txBody>
                  <a:tcPr marL="51521" marR="51521" marT="0" marB="0" anchor="ctr"/>
                </a:tc>
                <a:tc>
                  <a:txBody>
                    <a:bodyPr/>
                    <a:lstStyle/>
                    <a:p>
                      <a:pPr>
                        <a:lnSpc>
                          <a:spcPct val="107000"/>
                        </a:lnSpc>
                        <a:spcAft>
                          <a:spcPts val="800"/>
                        </a:spcAft>
                      </a:pPr>
                      <a:r>
                        <a:rPr lang="en-GB"/>
                        <a:t>82%</a:t>
                      </a:r>
                    </a:p>
                  </a:txBody>
                  <a:tcPr marL="51521" marR="51521" marT="0" marB="0" anchor="ctr"/>
                </a:tc>
                <a:tc>
                  <a:txBody>
                    <a:bodyPr/>
                    <a:lstStyle/>
                    <a:p>
                      <a:pPr>
                        <a:lnSpc>
                          <a:spcPct val="107000"/>
                        </a:lnSpc>
                        <a:spcAft>
                          <a:spcPts val="800"/>
                        </a:spcAft>
                      </a:pPr>
                      <a:r>
                        <a:rPr lang="en-GB" dirty="0"/>
                        <a:t>18%</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59%</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7%</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88%</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25%</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60%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8%</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90%</a:t>
                      </a:r>
                    </a:p>
                  </a:txBody>
                  <a:tcPr marL="51521" marR="51521" marT="0" marB="0" anchor="ctr"/>
                </a:tc>
                <a:tc>
                  <a:txBody>
                    <a:bodyPr/>
                    <a:lstStyle/>
                    <a:p>
                      <a:pPr marL="0" algn="l" defTabSz="914400" rtl="0" eaLnBrk="1" latinLnBrk="0" hangingPunct="1">
                        <a:lnSpc>
                          <a:spcPct val="107000"/>
                        </a:lnSpc>
                        <a:spcAft>
                          <a:spcPts val="800"/>
                        </a:spcAft>
                      </a:pPr>
                      <a:r>
                        <a:rPr lang="en-GB" sz="1800" kern="1200">
                          <a:solidFill>
                            <a:schemeClr val="dk1"/>
                          </a:solidFill>
                          <a:latin typeface="+mn-lt"/>
                          <a:ea typeface="+mn-ea"/>
                          <a:cs typeface="+mn-cs"/>
                        </a:rPr>
                        <a:t>20%</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61%</a:t>
                      </a:r>
                    </a:p>
                  </a:txBody>
                  <a:tcPr marL="51521" marR="51521" marT="0" marB="0" anchor="ctr"/>
                </a:tc>
                <a:tc>
                  <a:txBody>
                    <a:bodyPr/>
                    <a:lstStyle/>
                    <a:p>
                      <a:pPr marL="0" algn="l" defTabSz="914400" rtl="0" eaLnBrk="1" latinLnBrk="0" hangingPunct="1">
                        <a:lnSpc>
                          <a:spcPct val="107000"/>
                        </a:lnSpc>
                        <a:spcAft>
                          <a:spcPts val="800"/>
                        </a:spcAft>
                      </a:pPr>
                      <a:r>
                        <a:rPr lang="en-GB" sz="1800" kern="1200" dirty="0">
                          <a:solidFill>
                            <a:schemeClr val="dk1"/>
                          </a:solidFill>
                          <a:latin typeface="+mn-lt"/>
                          <a:ea typeface="+mn-ea"/>
                          <a:cs typeface="+mn-cs"/>
                        </a:rPr>
                        <a:t>8%</a:t>
                      </a:r>
                    </a:p>
                  </a:txBody>
                  <a:tcPr marL="51521" marR="51521" marT="0" marB="0" anchor="ctr"/>
                </a:tc>
                <a:extLst>
                  <a:ext uri="{0D108BD9-81ED-4DB2-BD59-A6C34878D82A}">
                    <a16:rowId xmlns:a16="http://schemas.microsoft.com/office/drawing/2014/main" val="2722226883"/>
                  </a:ext>
                </a:extLst>
              </a:tr>
            </a:tbl>
          </a:graphicData>
        </a:graphic>
      </p:graphicFrame>
    </p:spTree>
    <p:extLst>
      <p:ext uri="{BB962C8B-B14F-4D97-AF65-F5344CB8AC3E}">
        <p14:creationId xmlns:p14="http://schemas.microsoft.com/office/powerpoint/2010/main" val="389841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5396417"/>
              </p:ext>
            </p:extLst>
          </p:nvPr>
        </p:nvGraphicFramePr>
        <p:xfrm>
          <a:off x="467546" y="476672"/>
          <a:ext cx="8496940" cy="2844673"/>
        </p:xfrm>
        <a:graphic>
          <a:graphicData uri="http://schemas.openxmlformats.org/drawingml/2006/table">
            <a:tbl>
              <a:tblPr firstRow="1" firstCol="1" bandRow="1">
                <a:tableStyleId>{5C22544A-7EE6-4342-B048-85BDC9FD1C3A}</a:tableStyleId>
              </a:tblPr>
              <a:tblGrid>
                <a:gridCol w="676328">
                  <a:extLst>
                    <a:ext uri="{9D8B030D-6E8A-4147-A177-3AD203B41FA5}">
                      <a16:colId xmlns:a16="http://schemas.microsoft.com/office/drawing/2014/main" val="2414065787"/>
                    </a:ext>
                  </a:extLst>
                </a:gridCol>
                <a:gridCol w="651538">
                  <a:extLst>
                    <a:ext uri="{9D8B030D-6E8A-4147-A177-3AD203B41FA5}">
                      <a16:colId xmlns:a16="http://schemas.microsoft.com/office/drawing/2014/main" val="3836437881"/>
                    </a:ext>
                  </a:extLst>
                </a:gridCol>
                <a:gridCol w="651538">
                  <a:extLst>
                    <a:ext uri="{9D8B030D-6E8A-4147-A177-3AD203B41FA5}">
                      <a16:colId xmlns:a16="http://schemas.microsoft.com/office/drawing/2014/main" val="1385839985"/>
                    </a:ext>
                  </a:extLst>
                </a:gridCol>
                <a:gridCol w="652077">
                  <a:extLst>
                    <a:ext uri="{9D8B030D-6E8A-4147-A177-3AD203B41FA5}">
                      <a16:colId xmlns:a16="http://schemas.microsoft.com/office/drawing/2014/main" val="1293662697"/>
                    </a:ext>
                  </a:extLst>
                </a:gridCol>
                <a:gridCol w="651538">
                  <a:extLst>
                    <a:ext uri="{9D8B030D-6E8A-4147-A177-3AD203B41FA5}">
                      <a16:colId xmlns:a16="http://schemas.microsoft.com/office/drawing/2014/main" val="859018515"/>
                    </a:ext>
                  </a:extLst>
                </a:gridCol>
                <a:gridCol w="651538">
                  <a:extLst>
                    <a:ext uri="{9D8B030D-6E8A-4147-A177-3AD203B41FA5}">
                      <a16:colId xmlns:a16="http://schemas.microsoft.com/office/drawing/2014/main" val="4259928750"/>
                    </a:ext>
                  </a:extLst>
                </a:gridCol>
                <a:gridCol w="652077">
                  <a:extLst>
                    <a:ext uri="{9D8B030D-6E8A-4147-A177-3AD203B41FA5}">
                      <a16:colId xmlns:a16="http://schemas.microsoft.com/office/drawing/2014/main" val="2856559957"/>
                    </a:ext>
                  </a:extLst>
                </a:gridCol>
                <a:gridCol w="651538">
                  <a:extLst>
                    <a:ext uri="{9D8B030D-6E8A-4147-A177-3AD203B41FA5}">
                      <a16:colId xmlns:a16="http://schemas.microsoft.com/office/drawing/2014/main" val="1717141798"/>
                    </a:ext>
                  </a:extLst>
                </a:gridCol>
                <a:gridCol w="651538">
                  <a:extLst>
                    <a:ext uri="{9D8B030D-6E8A-4147-A177-3AD203B41FA5}">
                      <a16:colId xmlns:a16="http://schemas.microsoft.com/office/drawing/2014/main" val="2417875670"/>
                    </a:ext>
                  </a:extLst>
                </a:gridCol>
                <a:gridCol w="652077">
                  <a:extLst>
                    <a:ext uri="{9D8B030D-6E8A-4147-A177-3AD203B41FA5}">
                      <a16:colId xmlns:a16="http://schemas.microsoft.com/office/drawing/2014/main" val="1945952172"/>
                    </a:ext>
                  </a:extLst>
                </a:gridCol>
                <a:gridCol w="651538">
                  <a:extLst>
                    <a:ext uri="{9D8B030D-6E8A-4147-A177-3AD203B41FA5}">
                      <a16:colId xmlns:a16="http://schemas.microsoft.com/office/drawing/2014/main" val="466537713"/>
                    </a:ext>
                  </a:extLst>
                </a:gridCol>
                <a:gridCol w="651538">
                  <a:extLst>
                    <a:ext uri="{9D8B030D-6E8A-4147-A177-3AD203B41FA5}">
                      <a16:colId xmlns:a16="http://schemas.microsoft.com/office/drawing/2014/main" val="1210699615"/>
                    </a:ext>
                  </a:extLst>
                </a:gridCol>
                <a:gridCol w="652077">
                  <a:extLst>
                    <a:ext uri="{9D8B030D-6E8A-4147-A177-3AD203B41FA5}">
                      <a16:colId xmlns:a16="http://schemas.microsoft.com/office/drawing/2014/main" val="1612730368"/>
                    </a:ext>
                  </a:extLst>
                </a:gridCol>
              </a:tblGrid>
              <a:tr h="1097139">
                <a:tc>
                  <a:txBody>
                    <a:bodyPr/>
                    <a:lstStyle/>
                    <a:p>
                      <a:pPr algn="l">
                        <a:lnSpc>
                          <a:spcPct val="107000"/>
                        </a:lnSpc>
                        <a:spcAft>
                          <a:spcPts val="800"/>
                        </a:spcAft>
                      </a:pPr>
                      <a:r>
                        <a:rPr lang="en-GB" sz="1800" b="1" kern="1200" dirty="0">
                          <a:solidFill>
                            <a:schemeClr val="lt1"/>
                          </a:solidFill>
                          <a:latin typeface="+mn-lt"/>
                          <a:ea typeface="+mn-ea"/>
                          <a:cs typeface="+mn-cs"/>
                        </a:rPr>
                        <a:t>Statutory Outcomes</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 of pupils at EXS National 2022</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 of pupils at </a:t>
                      </a:r>
                      <a:r>
                        <a:rPr lang="en-GB" sz="1800" b="1" kern="1200" dirty="0" err="1">
                          <a:solidFill>
                            <a:schemeClr val="lt1"/>
                          </a:solidFill>
                          <a:latin typeface="+mn-lt"/>
                          <a:ea typeface="+mn-ea"/>
                          <a:cs typeface="+mn-cs"/>
                        </a:rPr>
                        <a:t>Glos</a:t>
                      </a:r>
                      <a:r>
                        <a:rPr lang="en-GB" sz="1800" b="1" kern="1200" dirty="0">
                          <a:solidFill>
                            <a:schemeClr val="lt1"/>
                          </a:solidFill>
                          <a:latin typeface="+mn-lt"/>
                          <a:ea typeface="+mn-ea"/>
                          <a:cs typeface="+mn-cs"/>
                        </a:rPr>
                        <a:t> 2022</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School  % at EXS 2022</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 </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 of pupils at EXS National 2023</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 of pupils at </a:t>
                      </a:r>
                      <a:r>
                        <a:rPr lang="en-GB" sz="1800" b="1" kern="1200" dirty="0" err="1">
                          <a:solidFill>
                            <a:schemeClr val="lt1"/>
                          </a:solidFill>
                          <a:latin typeface="+mn-lt"/>
                          <a:ea typeface="+mn-ea"/>
                          <a:cs typeface="+mn-cs"/>
                        </a:rPr>
                        <a:t>Glos</a:t>
                      </a:r>
                      <a:endParaRPr lang="en-GB" sz="1800" b="1" kern="1200" dirty="0">
                        <a:solidFill>
                          <a:schemeClr val="lt1"/>
                        </a:solidFill>
                        <a:latin typeface="+mn-lt"/>
                        <a:ea typeface="+mn-ea"/>
                        <a:cs typeface="+mn-cs"/>
                      </a:endParaRPr>
                    </a:p>
                    <a:p>
                      <a:pPr algn="l">
                        <a:lnSpc>
                          <a:spcPct val="107000"/>
                        </a:lnSpc>
                        <a:spcAft>
                          <a:spcPts val="800"/>
                        </a:spcAft>
                      </a:pPr>
                      <a:r>
                        <a:rPr lang="en-GB" sz="1800" b="1" kern="1200" dirty="0">
                          <a:solidFill>
                            <a:schemeClr val="lt1"/>
                          </a:solidFill>
                          <a:latin typeface="+mn-lt"/>
                          <a:ea typeface="+mn-ea"/>
                          <a:cs typeface="+mn-cs"/>
                        </a:rPr>
                        <a:t>2023</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School % at EXS 2023</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 </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 of pupils at EXS National</a:t>
                      </a:r>
                    </a:p>
                    <a:p>
                      <a:pPr algn="l">
                        <a:lnSpc>
                          <a:spcPct val="107000"/>
                        </a:lnSpc>
                        <a:spcAft>
                          <a:spcPts val="800"/>
                        </a:spcAft>
                      </a:pPr>
                      <a:r>
                        <a:rPr lang="en-GB" sz="1800" b="1" kern="1200" dirty="0">
                          <a:solidFill>
                            <a:schemeClr val="lt1"/>
                          </a:solidFill>
                          <a:latin typeface="+mn-lt"/>
                          <a:ea typeface="+mn-ea"/>
                          <a:cs typeface="+mn-cs"/>
                        </a:rPr>
                        <a:t>2024</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 of pupils at </a:t>
                      </a:r>
                      <a:r>
                        <a:rPr lang="en-GB" sz="1800" b="1" kern="1200" dirty="0" err="1">
                          <a:solidFill>
                            <a:schemeClr val="lt1"/>
                          </a:solidFill>
                          <a:latin typeface="+mn-lt"/>
                          <a:ea typeface="+mn-ea"/>
                          <a:cs typeface="+mn-cs"/>
                        </a:rPr>
                        <a:t>Glos</a:t>
                      </a:r>
                      <a:endParaRPr lang="en-GB" sz="1800" b="1" kern="1200" dirty="0">
                        <a:solidFill>
                          <a:schemeClr val="lt1"/>
                        </a:solidFill>
                        <a:latin typeface="+mn-lt"/>
                        <a:ea typeface="+mn-ea"/>
                        <a:cs typeface="+mn-cs"/>
                      </a:endParaRPr>
                    </a:p>
                    <a:p>
                      <a:pPr algn="l">
                        <a:lnSpc>
                          <a:spcPct val="107000"/>
                        </a:lnSpc>
                        <a:spcAft>
                          <a:spcPts val="800"/>
                        </a:spcAft>
                      </a:pPr>
                      <a:r>
                        <a:rPr lang="en-GB" sz="1800" b="1" kern="1200" dirty="0">
                          <a:solidFill>
                            <a:schemeClr val="lt1"/>
                          </a:solidFill>
                          <a:latin typeface="+mn-lt"/>
                          <a:ea typeface="+mn-ea"/>
                          <a:cs typeface="+mn-cs"/>
                        </a:rPr>
                        <a:t>2024</a:t>
                      </a:r>
                    </a:p>
                  </a:txBody>
                  <a:tcPr marL="51521" marR="51521" marT="0" marB="0" anchor="ctr"/>
                </a:tc>
                <a:tc>
                  <a:txBody>
                    <a:bodyPr/>
                    <a:lstStyle/>
                    <a:p>
                      <a:pPr algn="l">
                        <a:lnSpc>
                          <a:spcPct val="107000"/>
                        </a:lnSpc>
                        <a:spcAft>
                          <a:spcPts val="800"/>
                        </a:spcAft>
                      </a:pPr>
                      <a:r>
                        <a:rPr lang="en-GB" sz="1800" b="1" kern="1200" dirty="0">
                          <a:solidFill>
                            <a:schemeClr val="lt1"/>
                          </a:solidFill>
                          <a:latin typeface="+mn-lt"/>
                          <a:ea typeface="+mn-ea"/>
                          <a:cs typeface="+mn-cs"/>
                        </a:rPr>
                        <a:t>School % at EXS 2024</a:t>
                      </a:r>
                    </a:p>
                  </a:txBody>
                  <a:tcPr marL="51521" marR="51521" marT="0" marB="0" anchor="ctr"/>
                </a:tc>
                <a:tc>
                  <a:txBody>
                    <a:bodyPr/>
                    <a:lstStyle/>
                    <a:p>
                      <a:pPr algn="l">
                        <a:lnSpc>
                          <a:spcPct val="107000"/>
                        </a:lnSpc>
                        <a:spcAft>
                          <a:spcPts val="800"/>
                        </a:spcAft>
                      </a:pPr>
                      <a:r>
                        <a:rPr lang="en-GB" sz="1800" kern="1200">
                          <a:solidFill>
                            <a:schemeClr val="dk1"/>
                          </a:solidFill>
                          <a:latin typeface="+mn-lt"/>
                          <a:ea typeface="+mn-ea"/>
                          <a:cs typeface="+mn-cs"/>
                        </a:rPr>
                        <a:t> </a:t>
                      </a:r>
                    </a:p>
                  </a:txBody>
                  <a:tcPr marL="51521" marR="51521" marT="0" marB="0" anchor="ctr"/>
                </a:tc>
                <a:extLst>
                  <a:ext uri="{0D108BD9-81ED-4DB2-BD59-A6C34878D82A}">
                    <a16:rowId xmlns:a16="http://schemas.microsoft.com/office/drawing/2014/main" val="753622209"/>
                  </a:ext>
                </a:extLst>
              </a:tr>
              <a:tr h="631053">
                <a:tc>
                  <a:txBody>
                    <a:bodyPr/>
                    <a:lstStyle/>
                    <a:p>
                      <a:pPr algn="l">
                        <a:lnSpc>
                          <a:spcPct val="107000"/>
                        </a:lnSpc>
                        <a:spcAft>
                          <a:spcPts val="800"/>
                        </a:spcAft>
                      </a:pPr>
                      <a:r>
                        <a:rPr lang="en-GB" sz="1800" kern="1200">
                          <a:solidFill>
                            <a:schemeClr val="dk1"/>
                          </a:solidFill>
                          <a:latin typeface="+mn-lt"/>
                          <a:ea typeface="+mn-ea"/>
                          <a:cs typeface="+mn-cs"/>
                        </a:rPr>
                        <a:t>EYFS </a:t>
                      </a:r>
                    </a:p>
                    <a:p>
                      <a:pPr algn="l">
                        <a:lnSpc>
                          <a:spcPct val="107000"/>
                        </a:lnSpc>
                        <a:spcAft>
                          <a:spcPts val="800"/>
                        </a:spcAft>
                      </a:pPr>
                      <a:r>
                        <a:rPr lang="en-GB" sz="1800" kern="1200">
                          <a:solidFill>
                            <a:schemeClr val="dk1"/>
                          </a:solidFill>
                          <a:latin typeface="+mn-lt"/>
                          <a:ea typeface="+mn-ea"/>
                          <a:cs typeface="+mn-cs"/>
                        </a:rPr>
                        <a:t>(GLD)</a:t>
                      </a:r>
                    </a:p>
                  </a:txBody>
                  <a:tcPr marL="51521" marR="51521" marT="0" marB="0" anchor="ctr"/>
                </a:tc>
                <a:tc>
                  <a:txBody>
                    <a:bodyPr/>
                    <a:lstStyle/>
                    <a:p>
                      <a:pPr algn="l">
                        <a:lnSpc>
                          <a:spcPct val="107000"/>
                        </a:lnSpc>
                        <a:spcAft>
                          <a:spcPts val="800"/>
                        </a:spcAft>
                      </a:pPr>
                      <a:r>
                        <a:rPr lang="en-GB" sz="1800" kern="1200">
                          <a:solidFill>
                            <a:schemeClr val="dk1"/>
                          </a:solidFill>
                          <a:latin typeface="+mn-lt"/>
                          <a:ea typeface="+mn-ea"/>
                          <a:cs typeface="+mn-cs"/>
                        </a:rPr>
                        <a:t>65%</a:t>
                      </a:r>
                    </a:p>
                  </a:txBody>
                  <a:tcPr marL="51521" marR="51521" marT="0" marB="0" anchor="ctr"/>
                </a:tc>
                <a:tc>
                  <a:txBody>
                    <a:bodyPr/>
                    <a:lstStyle/>
                    <a:p>
                      <a:pPr algn="l">
                        <a:lnSpc>
                          <a:spcPct val="107000"/>
                        </a:lnSpc>
                        <a:spcAft>
                          <a:spcPts val="800"/>
                        </a:spcAft>
                      </a:pPr>
                      <a:r>
                        <a:rPr lang="en-GB" sz="1800" kern="1200">
                          <a:solidFill>
                            <a:schemeClr val="dk1"/>
                          </a:solidFill>
                          <a:latin typeface="+mn-lt"/>
                          <a:ea typeface="+mn-ea"/>
                          <a:cs typeface="+mn-cs"/>
                        </a:rPr>
                        <a:t>67%</a:t>
                      </a:r>
                    </a:p>
                  </a:txBody>
                  <a:tcPr marL="51521" marR="51521" marT="0" marB="0" anchor="ctr"/>
                </a:tc>
                <a:tc>
                  <a:txBody>
                    <a:bodyPr/>
                    <a:lstStyle/>
                    <a:p>
                      <a:pPr algn="l">
                        <a:lnSpc>
                          <a:spcPct val="107000"/>
                        </a:lnSpc>
                        <a:spcAft>
                          <a:spcPts val="800"/>
                        </a:spcAft>
                      </a:pPr>
                      <a:r>
                        <a:rPr lang="en-GB" sz="1800" kern="1200">
                          <a:solidFill>
                            <a:schemeClr val="dk1"/>
                          </a:solidFill>
                          <a:latin typeface="+mn-lt"/>
                          <a:ea typeface="+mn-ea"/>
                          <a:cs typeface="+mn-cs"/>
                        </a:rPr>
                        <a:t>90%</a:t>
                      </a:r>
                    </a:p>
                  </a:txBody>
                  <a:tcPr marL="51521" marR="51521" marT="0" marB="0" anchor="ctr"/>
                </a:tc>
                <a:tc>
                  <a:txBody>
                    <a:bodyPr/>
                    <a:lstStyle/>
                    <a:p>
                      <a:pPr algn="l">
                        <a:lnSpc>
                          <a:spcPct val="107000"/>
                        </a:lnSpc>
                        <a:spcAft>
                          <a:spcPts val="800"/>
                        </a:spcAft>
                      </a:pPr>
                      <a:r>
                        <a:rPr lang="en-GB" sz="1800" kern="1200">
                          <a:solidFill>
                            <a:schemeClr val="dk1"/>
                          </a:solidFill>
                          <a:latin typeface="+mn-lt"/>
                          <a:ea typeface="+mn-ea"/>
                          <a:cs typeface="+mn-cs"/>
                        </a:rPr>
                        <a:t> </a:t>
                      </a:r>
                    </a:p>
                  </a:txBody>
                  <a:tcPr marL="51521" marR="51521" marT="0" marB="0" anchor="ctr"/>
                </a:tc>
                <a:tc>
                  <a:txBody>
                    <a:bodyPr/>
                    <a:lstStyle/>
                    <a:p>
                      <a:pPr algn="l">
                        <a:lnSpc>
                          <a:spcPct val="107000"/>
                        </a:lnSpc>
                        <a:spcAft>
                          <a:spcPts val="800"/>
                        </a:spcAft>
                      </a:pPr>
                      <a:r>
                        <a:rPr lang="en-GB" sz="1800" kern="1200">
                          <a:solidFill>
                            <a:schemeClr val="dk1"/>
                          </a:solidFill>
                          <a:latin typeface="+mn-lt"/>
                          <a:ea typeface="+mn-ea"/>
                          <a:cs typeface="+mn-cs"/>
                        </a:rPr>
                        <a:t>67%</a:t>
                      </a:r>
                    </a:p>
                  </a:txBody>
                  <a:tcPr marL="51521" marR="51521" marT="0" marB="0" anchor="ctr"/>
                </a:tc>
                <a:tc>
                  <a:txBody>
                    <a:bodyPr/>
                    <a:lstStyle/>
                    <a:p>
                      <a:pPr algn="l">
                        <a:lnSpc>
                          <a:spcPct val="107000"/>
                        </a:lnSpc>
                        <a:spcAft>
                          <a:spcPts val="800"/>
                        </a:spcAft>
                      </a:pPr>
                      <a:r>
                        <a:rPr lang="en-GB" sz="1800" kern="1200">
                          <a:solidFill>
                            <a:schemeClr val="dk1"/>
                          </a:solidFill>
                          <a:latin typeface="+mn-lt"/>
                          <a:ea typeface="+mn-ea"/>
                          <a:cs typeface="+mn-cs"/>
                        </a:rPr>
                        <a:t>67%</a:t>
                      </a:r>
                    </a:p>
                  </a:txBody>
                  <a:tcPr marL="51521" marR="51521" marT="0" marB="0" anchor="ctr"/>
                </a:tc>
                <a:tc>
                  <a:txBody>
                    <a:bodyPr/>
                    <a:lstStyle/>
                    <a:p>
                      <a:pPr algn="l">
                        <a:lnSpc>
                          <a:spcPct val="107000"/>
                        </a:lnSpc>
                        <a:spcAft>
                          <a:spcPts val="800"/>
                        </a:spcAft>
                      </a:pPr>
                      <a:r>
                        <a:rPr lang="en-GB" sz="1800" kern="1200" dirty="0">
                          <a:solidFill>
                            <a:schemeClr val="dk1"/>
                          </a:solidFill>
                          <a:latin typeface="+mn-lt"/>
                          <a:ea typeface="+mn-ea"/>
                          <a:cs typeface="+mn-cs"/>
                        </a:rPr>
                        <a:t>90%</a:t>
                      </a:r>
                    </a:p>
                  </a:txBody>
                  <a:tcPr marL="51521" marR="51521" marT="0" marB="0" anchor="ctr"/>
                </a:tc>
                <a:tc>
                  <a:txBody>
                    <a:bodyPr/>
                    <a:lstStyle/>
                    <a:p>
                      <a:pPr algn="l">
                        <a:lnSpc>
                          <a:spcPct val="107000"/>
                        </a:lnSpc>
                        <a:spcAft>
                          <a:spcPts val="800"/>
                        </a:spcAft>
                      </a:pPr>
                      <a:r>
                        <a:rPr lang="en-GB" sz="1800" kern="1200" dirty="0">
                          <a:solidFill>
                            <a:schemeClr val="dk1"/>
                          </a:solidFill>
                          <a:latin typeface="+mn-lt"/>
                          <a:ea typeface="+mn-ea"/>
                          <a:cs typeface="+mn-cs"/>
                        </a:rPr>
                        <a:t> </a:t>
                      </a:r>
                    </a:p>
                  </a:txBody>
                  <a:tcPr marL="51521" marR="51521" marT="0" marB="0" anchor="ctr"/>
                </a:tc>
                <a:tc>
                  <a:txBody>
                    <a:bodyPr/>
                    <a:lstStyle/>
                    <a:p>
                      <a:pPr algn="l">
                        <a:lnSpc>
                          <a:spcPct val="107000"/>
                        </a:lnSpc>
                        <a:spcAft>
                          <a:spcPts val="800"/>
                        </a:spcAft>
                      </a:pPr>
                      <a:r>
                        <a:rPr lang="en-GB" sz="1800" kern="1200" dirty="0">
                          <a:solidFill>
                            <a:schemeClr val="dk1"/>
                          </a:solidFill>
                          <a:latin typeface="+mn-lt"/>
                          <a:ea typeface="+mn-ea"/>
                          <a:cs typeface="+mn-cs"/>
                        </a:rPr>
                        <a:t>68%</a:t>
                      </a:r>
                    </a:p>
                  </a:txBody>
                  <a:tcPr marL="51521" marR="51521" marT="0" marB="0" anchor="ctr"/>
                </a:tc>
                <a:tc>
                  <a:txBody>
                    <a:bodyPr/>
                    <a:lstStyle/>
                    <a:p>
                      <a:pPr algn="l">
                        <a:lnSpc>
                          <a:spcPct val="107000"/>
                        </a:lnSpc>
                        <a:spcAft>
                          <a:spcPts val="800"/>
                        </a:spcAft>
                      </a:pPr>
                      <a:r>
                        <a:rPr lang="en-GB" sz="1800" kern="1200" dirty="0">
                          <a:solidFill>
                            <a:schemeClr val="dk1"/>
                          </a:solidFill>
                          <a:latin typeface="+mn-lt"/>
                          <a:ea typeface="+mn-ea"/>
                          <a:cs typeface="+mn-cs"/>
                        </a:rPr>
                        <a:t>68%</a:t>
                      </a:r>
                    </a:p>
                  </a:txBody>
                  <a:tcPr marL="51521" marR="51521" marT="0" marB="0" anchor="ctr"/>
                </a:tc>
                <a:tc>
                  <a:txBody>
                    <a:bodyPr/>
                    <a:lstStyle/>
                    <a:p>
                      <a:pPr algn="l">
                        <a:lnSpc>
                          <a:spcPct val="107000"/>
                        </a:lnSpc>
                        <a:spcAft>
                          <a:spcPts val="800"/>
                        </a:spcAft>
                      </a:pPr>
                      <a:r>
                        <a:rPr lang="en-GB" sz="1800" kern="1200" dirty="0">
                          <a:solidFill>
                            <a:schemeClr val="dk1"/>
                          </a:solidFill>
                          <a:latin typeface="+mn-lt"/>
                          <a:ea typeface="+mn-ea"/>
                          <a:cs typeface="+mn-cs"/>
                        </a:rPr>
                        <a:t>92%%</a:t>
                      </a:r>
                    </a:p>
                  </a:txBody>
                  <a:tcPr marL="51521" marR="51521" marT="0" marB="0" anchor="ctr"/>
                </a:tc>
                <a:tc>
                  <a:txBody>
                    <a:bodyPr/>
                    <a:lstStyle/>
                    <a:p>
                      <a:pPr algn="l">
                        <a:lnSpc>
                          <a:spcPct val="107000"/>
                        </a:lnSpc>
                        <a:spcAft>
                          <a:spcPts val="800"/>
                        </a:spcAft>
                      </a:pPr>
                      <a:r>
                        <a:rPr lang="en-GB" sz="1800" kern="1200" dirty="0">
                          <a:solidFill>
                            <a:schemeClr val="dk1"/>
                          </a:solidFill>
                          <a:latin typeface="+mn-lt"/>
                          <a:ea typeface="+mn-ea"/>
                          <a:cs typeface="+mn-cs"/>
                        </a:rPr>
                        <a:t> </a:t>
                      </a:r>
                    </a:p>
                  </a:txBody>
                  <a:tcPr marL="51521" marR="51521" marT="0" marB="0" anchor="ctr"/>
                </a:tc>
                <a:extLst>
                  <a:ext uri="{0D108BD9-81ED-4DB2-BD59-A6C34878D82A}">
                    <a16:rowId xmlns:a16="http://schemas.microsoft.com/office/drawing/2014/main" val="2675740115"/>
                  </a:ext>
                </a:extLst>
              </a:tr>
            </a:tbl>
          </a:graphicData>
        </a:graphic>
      </p:graphicFrame>
    </p:spTree>
    <p:extLst>
      <p:ext uri="{BB962C8B-B14F-4D97-AF65-F5344CB8AC3E}">
        <p14:creationId xmlns:p14="http://schemas.microsoft.com/office/powerpoint/2010/main" val="377069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6243</TotalTime>
  <Words>771</Words>
  <Application>Microsoft Office PowerPoint</Application>
  <PresentationFormat>On-screen Show (4:3)</PresentationFormat>
  <Paragraphs>205</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Franklin Gothic Book</vt:lpstr>
      <vt:lpstr>Franklin Gothic Medium</vt:lpstr>
      <vt:lpstr>MS Mincho</vt:lpstr>
      <vt:lpstr>Times New Roman</vt:lpstr>
      <vt:lpstr>Tunga</vt:lpstr>
      <vt:lpstr>Wingdings</vt:lpstr>
      <vt:lpstr>Angles</vt:lpstr>
      <vt:lpstr>PowerPoint Presentation</vt:lpstr>
      <vt:lpstr> Our year – a fantastic one!</vt:lpstr>
      <vt:lpstr>PowerPoint Presentation</vt:lpstr>
      <vt:lpstr>PowerPoint Presentation</vt:lpstr>
      <vt:lpstr>PowerPoint Presentation</vt:lpstr>
      <vt:lpstr>PowerPoint Presentation</vt:lpstr>
      <vt:lpstr>School Vision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Windows User</dc:creator>
  <cp:lastModifiedBy>Jayne Neveu</cp:lastModifiedBy>
  <cp:revision>63</cp:revision>
  <cp:lastPrinted>2025-06-17T07:08:39Z</cp:lastPrinted>
  <dcterms:created xsi:type="dcterms:W3CDTF">2014-11-22T09:21:16Z</dcterms:created>
  <dcterms:modified xsi:type="dcterms:W3CDTF">2025-06-17T07:10:42Z</dcterms:modified>
</cp:coreProperties>
</file>