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80" r:id="rId3"/>
    <p:sldId id="283" r:id="rId4"/>
    <p:sldId id="285" r:id="rId5"/>
    <p:sldId id="286" r:id="rId6"/>
    <p:sldId id="287" r:id="rId7"/>
    <p:sldId id="288" r:id="rId8"/>
    <p:sldId id="289" r:id="rId9"/>
    <p:sldId id="290" r:id="rId10"/>
    <p:sldId id="291" r:id="rId11"/>
    <p:sldId id="292" r:id="rId12"/>
    <p:sldId id="284" r:id="rId13"/>
  </p:sldIdLst>
  <p:sldSz cx="9144000" cy="6858000" type="screen4x3"/>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D4D4D"/>
    <a:srgbClr val="B92D14"/>
    <a:srgbClr val="35759D"/>
    <a:srgbClr val="35B19D"/>
    <a:srgbClr val="E8E8E8"/>
    <a:srgbClr val="4B9600"/>
    <a:srgbClr val="366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6" autoAdjust="0"/>
    <p:restoredTop sz="95596" autoAdjust="0"/>
  </p:normalViewPr>
  <p:slideViewPr>
    <p:cSldViewPr>
      <p:cViewPr varScale="1">
        <p:scale>
          <a:sx n="67" d="100"/>
          <a:sy n="67" d="100"/>
        </p:scale>
        <p:origin x="-492" y="-10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00FF00"/>
        </a:solidFill>
      </dgm:spPr>
      <dgm:t>
        <a:bodyPr/>
        <a:lstStyle/>
        <a:p>
          <a:r>
            <a:rPr lang="en-GB" sz="900" b="1">
              <a:solidFill>
                <a:sysClr val="windowText" lastClr="000000"/>
              </a:solidFill>
            </a:rPr>
            <a:t>To continue to maintain and build on teaching and Learning outcomes </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00FF00"/>
        </a:solidFill>
      </dgm:spPr>
      <dgm:t>
        <a:bodyPr/>
        <a:lstStyle/>
        <a:p>
          <a:r>
            <a:rPr lang="en-GB" sz="900" b="1">
              <a:solidFill>
                <a:sysClr val="windowText" lastClr="000000"/>
              </a:solidFill>
            </a:rPr>
            <a:t>To continue to diminish the gap for vulnerable children and raise standards in reading, writing, and maths for the lowest 20% of pupils across all year groups. . </a:t>
          </a:r>
          <a:endParaRPr lang="en-GB" sz="900">
            <a:solidFill>
              <a:sysClr val="windowText" lastClr="000000"/>
            </a:solidFill>
          </a:endParaRP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00FFFF"/>
        </a:solidFill>
      </dgm:spPr>
      <dgm:t>
        <a:bodyPr/>
        <a:lstStyle/>
        <a:p>
          <a:r>
            <a:rPr lang="en-GB" sz="900" b="1">
              <a:solidFill>
                <a:sysClr val="windowText" lastClr="000000"/>
              </a:solidFill>
            </a:rPr>
            <a:t>To re-visit the curriculum and continue to ensure it is coherently planned and sequenced</a:t>
          </a:r>
          <a:endParaRPr lang="en-GB" sz="900">
            <a:solidFill>
              <a:sysClr val="windowText" lastClr="000000"/>
            </a:solidFill>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00FF00"/>
        </a:solidFill>
      </dgm:spPr>
      <dgm:t>
        <a:bodyPr/>
        <a:lstStyle/>
        <a:p>
          <a:r>
            <a:rPr lang="en-GB" sz="900" b="1">
              <a:solidFill>
                <a:sysClr val="windowText" lastClr="000000"/>
              </a:solidFill>
            </a:rPr>
            <a:t>To continue with marking and feedback to challenge children and address misconceptions, systematically</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FE32832-7FF4-4DE3-A110-B1D308082BBB}">
      <dgm:prSet phldrT="[Text]" custT="1"/>
      <dgm:spPr>
        <a:solidFill>
          <a:srgbClr val="00FFFF"/>
        </a:solidFill>
      </dgm:spPr>
      <dgm:t>
        <a:bodyPr/>
        <a:lstStyle/>
        <a:p>
          <a:r>
            <a:rPr lang="en-GB" sz="900" b="1" dirty="0">
              <a:solidFill>
                <a:sysClr val="windowText" lastClr="000000"/>
              </a:solidFill>
            </a:rPr>
            <a:t>Continue to raise standards writing, reading and maths)</a:t>
          </a:r>
          <a:endParaRPr lang="en-GB" sz="900" dirty="0">
            <a:solidFill>
              <a:sysClr val="windowText" lastClr="000000"/>
            </a:solidFill>
          </a:endParaRPr>
        </a:p>
      </dgm:t>
    </dgm:pt>
    <dgm:pt modelId="{663464D8-702D-4AB1-81DA-B5042178588A}" type="parTrans" cxnId="{77CD28C8-B04C-4306-99BF-259FE4CE98BB}">
      <dgm:prSet/>
      <dgm:spPr/>
      <dgm:t>
        <a:bodyPr/>
        <a:lstStyle/>
        <a:p>
          <a:endParaRPr lang="en-GB"/>
        </a:p>
      </dgm:t>
    </dgm:pt>
    <dgm:pt modelId="{D58BFE48-71A3-423D-BFA6-E58B5586ACB8}" type="sibTrans" cxnId="{77CD28C8-B04C-4306-99BF-259FE4CE98BB}">
      <dgm:prSet/>
      <dgm:spPr/>
      <dgm:t>
        <a:bodyPr/>
        <a:lstStyle/>
        <a:p>
          <a:endParaRPr lang="en-GB"/>
        </a:p>
      </dgm:t>
    </dgm:pt>
    <dgm:pt modelId="{DB730EF7-5294-47B9-9DF9-88F96AF85202}">
      <dgm:prSet custT="1"/>
      <dgm:spPr>
        <a:solidFill>
          <a:srgbClr val="00FFFF"/>
        </a:solidFill>
      </dgm:spPr>
      <dgm:t>
        <a:bodyPr/>
        <a:lstStyle/>
        <a:p>
          <a:r>
            <a:rPr lang="en-GB" sz="900" b="1">
              <a:solidFill>
                <a:sysClr val="windowText" lastClr="000000"/>
              </a:solidFill>
            </a:rPr>
            <a:t>Reading to be done everday with parents for at least 15 minutes per day and continue with 'soft entry' to school</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chemeClr val="accent4">
            <a:lumMod val="20000"/>
            <a:lumOff val="80000"/>
          </a:schemeClr>
        </a:solidFill>
      </dgm:spPr>
      <dgm:t>
        <a:bodyPr/>
        <a:lstStyle/>
        <a:p>
          <a:r>
            <a:rPr lang="en-GB" b="1">
              <a:solidFill>
                <a:sysClr val="windowText" lastClr="000000"/>
              </a:solidFill>
            </a:rPr>
            <a:t>Current Priorities 19/20</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custRadScaleRad="99517">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700000" custLinFactY="-200000" custLinFactNeighborX="-749071" custLinFactNeighborY="-255888"/>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158609" custScaleY="109112">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200000" custLinFactY="-13482" custLinFactNeighborX="-246713"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151564"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37797">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45310">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300000" custLinFactY="21048" custLinFactNeighborX="329881"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04BB11FD-A757-4DD1-8401-AB7186375B2B}" type="presOf" srcId="{2F315333-9332-43A2-A327-C1C2FF8BDEF9}" destId="{78AB1053-DD77-406D-A7BD-3B00BB90690D}" srcOrd="1" destOrd="0" presId="urn:microsoft.com/office/officeart/2005/8/layout/cycle2"/>
    <dgm:cxn modelId="{82512E2B-61E3-4A6F-880B-C608525B650A}" type="presOf" srcId="{57113505-A363-40A2-8C7A-816959787560}" destId="{17080E01-E85A-442D-9E63-C7449BA34FCC}" srcOrd="0" destOrd="0" presId="urn:microsoft.com/office/officeart/2005/8/layout/cycle2"/>
    <dgm:cxn modelId="{F2207AE1-A5BE-4529-9A64-BBB7467CA442}" type="presOf" srcId="{D58BFE48-71A3-423D-BFA6-E58B5586ACB8}" destId="{1739F0D4-504C-475D-A79A-D68A89192DAF}" srcOrd="1" destOrd="0" presId="urn:microsoft.com/office/officeart/2005/8/layout/cycle2"/>
    <dgm:cxn modelId="{DDC508F4-A8ED-48F0-B8A1-39F4727B9CED}" type="presOf" srcId="{D58BFE48-71A3-423D-BFA6-E58B5586ACB8}" destId="{39808C08-BF8D-48FA-B3C9-B51C1DC5C218}"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3F53786F-894E-4FB1-AE2A-C2C5C5B94B05}" type="presOf" srcId="{A674F36B-0EE6-420C-8A28-3FF38DF133C3}" destId="{F7A52A2D-9A03-4BDD-8B36-E64AABF318DB}"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1D2A03D8-9ADE-4802-9100-11595F7908C3}" type="presOf" srcId="{8A2D9DA3-426E-4FE8-ACA2-E9CAD5DA8FFB}" destId="{F80F41AE-8A1F-4CC5-A8BB-D54FE29EED7F}" srcOrd="0" destOrd="0" presId="urn:microsoft.com/office/officeart/2005/8/layout/cycle2"/>
    <dgm:cxn modelId="{34E75030-0967-4C5B-98E9-4913B2BAB884}" type="presOf" srcId="{229957EA-9C0A-41CF-92A3-B52125D638EF}" destId="{4F932D5F-517E-47CB-9323-DC4F865FDA4A}" srcOrd="0" destOrd="0" presId="urn:microsoft.com/office/officeart/2005/8/layout/cycle2"/>
    <dgm:cxn modelId="{5B98AC68-ABDE-477D-88C7-73359E25ED01}" type="presOf" srcId="{DB730EF7-5294-47B9-9DF9-88F96AF85202}" destId="{C54F293B-54E4-440D-96A0-D28783B86F94}" srcOrd="0" destOrd="0" presId="urn:microsoft.com/office/officeart/2005/8/layout/cycle2"/>
    <dgm:cxn modelId="{7DC79B07-54C9-4493-8516-9D1B4111A15D}" type="presOf" srcId="{0B241B94-72FF-4406-8504-08A4FFE5EAAB}" destId="{6F54AA0C-F12A-46FB-84BD-923B0ABF16FC}" srcOrd="0" destOrd="0" presId="urn:microsoft.com/office/officeart/2005/8/layout/cycle2"/>
    <dgm:cxn modelId="{A52224B1-F394-4A11-A10B-055BD69F5637}" type="presOf" srcId="{42E7EA44-A0CB-4AEB-ADE9-7EDB12B86A37}" destId="{7C531741-DCC9-486B-94FA-E951FD1E369D}" srcOrd="1" destOrd="0" presId="urn:microsoft.com/office/officeart/2005/8/layout/cycle2"/>
    <dgm:cxn modelId="{3ED2603F-74B2-497B-84EF-DB92239D2C2D}" type="presOf" srcId="{8A2D9DA3-426E-4FE8-ACA2-E9CAD5DA8FFB}" destId="{97603001-8B50-4702-B1C9-75B286456583}" srcOrd="1" destOrd="0" presId="urn:microsoft.com/office/officeart/2005/8/layout/cycle2"/>
    <dgm:cxn modelId="{1915CA88-5E21-42DD-8F77-4EFEE9602A5D}" type="presOf" srcId="{42E7EA44-A0CB-4AEB-ADE9-7EDB12B86A37}" destId="{D92B2C50-82BB-4084-9800-34379F2C0F32}" srcOrd="0" destOrd="0" presId="urn:microsoft.com/office/officeart/2005/8/layout/cycle2"/>
    <dgm:cxn modelId="{79671E9E-D85A-488B-BF93-3A7656B2E78C}" type="presOf" srcId="{E8A8DC78-5BC9-4333-A558-563A8D206976}" destId="{29E7A798-853F-4776-9256-4824A9CB1E44}" srcOrd="0" destOrd="0" presId="urn:microsoft.com/office/officeart/2005/8/layout/cycle2"/>
    <dgm:cxn modelId="{B548EB62-B293-4951-A31C-A93FBA77B243}" type="presOf" srcId="{0B241B94-72FF-4406-8504-08A4FFE5EAAB}" destId="{E0F050D5-5FFD-47C9-91AD-6EAF628C0BB7}" srcOrd="1"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09FC9DB8-0340-4346-80D3-E069CB2701F0}" type="presOf" srcId="{2F315333-9332-43A2-A327-C1C2FF8BDEF9}" destId="{C248A41E-D3D3-4E0A-82A8-CF2BE8AF61C2}" srcOrd="0" destOrd="0" presId="urn:microsoft.com/office/officeart/2005/8/layout/cycle2"/>
    <dgm:cxn modelId="{7E92A45C-BFEA-466D-95C9-D67EF3DBA681}" type="presOf" srcId="{E8A8DC78-5BC9-4333-A558-563A8D206976}" destId="{3B2D8B90-E598-4AE8-983D-800D77A9646F}" srcOrd="1" destOrd="0" presId="urn:microsoft.com/office/officeart/2005/8/layout/cycle2"/>
    <dgm:cxn modelId="{464A242F-9851-426C-9E12-59E847004B6E}" type="presOf" srcId="{CCB68D6C-A305-4D09-8201-18DC13516174}" destId="{DE6FD2D8-8D04-44F9-A65F-3B26A0E6A9E1}" srcOrd="0" destOrd="0" presId="urn:microsoft.com/office/officeart/2005/8/layout/cycle2"/>
    <dgm:cxn modelId="{7221BCAB-B534-4118-8308-18A20D46222C}" type="presOf" srcId="{FEADD402-D5D2-4446-8BDE-62F5E54FA77C}" destId="{5708E216-B964-4A32-8513-4435E3EF8DF2}" srcOrd="0" destOrd="0" presId="urn:microsoft.com/office/officeart/2005/8/layout/cycle2"/>
    <dgm:cxn modelId="{ECB86A90-9920-4265-A95B-4A85B3AA9CC2}" type="presOf" srcId="{FEADD402-D5D2-4446-8BDE-62F5E54FA77C}" destId="{CED6EF45-DF6B-4265-8723-25108AC313FD}" srcOrd="1"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77CD28C8-B04C-4306-99BF-259FE4CE98BB}" srcId="{DCE2BF11-3CE5-444E-81B0-8513F3DA5C9A}" destId="{DFE32832-7FF4-4DE3-A110-B1D308082BBB}" srcOrd="6" destOrd="0" parTransId="{663464D8-702D-4AB1-81DA-B5042178588A}" sibTransId="{D58BFE48-71A3-423D-BFA6-E58B5586ACB8}"/>
    <dgm:cxn modelId="{AD535FFC-F6ED-4824-8F42-EFA49BE97FFA}" srcId="{DCE2BF11-3CE5-444E-81B0-8513F3DA5C9A}" destId="{229957EA-9C0A-41CF-92A3-B52125D638EF}" srcOrd="5" destOrd="0" parTransId="{0F01B66F-376A-4DFE-82A4-D61B63921E30}" sibTransId="{FEADD402-D5D2-4446-8BDE-62F5E54FA77C}"/>
    <dgm:cxn modelId="{9B87C325-30AB-4CBF-A777-3FDB04686CC7}" srcId="{DCE2BF11-3CE5-444E-81B0-8513F3DA5C9A}" destId="{DB730EF7-5294-47B9-9DF9-88F96AF85202}" srcOrd="1" destOrd="0" parTransId="{FCA2AD29-6DA9-4E8D-900E-430005A92626}" sibTransId="{E8A8DC78-5BC9-4333-A558-563A8D206976}"/>
    <dgm:cxn modelId="{447FB70E-B3EB-4AA5-9D3B-93C6FABF7492}" type="presOf" srcId="{DCE2BF11-3CE5-444E-81B0-8513F3DA5C9A}" destId="{4362858D-3C2E-4DE0-8032-60DDE71353F9}" srcOrd="0" destOrd="0" presId="urn:microsoft.com/office/officeart/2005/8/layout/cycle2"/>
    <dgm:cxn modelId="{CBC1CF73-7470-4943-91A0-69B98D1D915C}" type="presOf" srcId="{DFE32832-7FF4-4DE3-A110-B1D308082BBB}" destId="{2454ED42-542C-4173-B933-0C040287ED79}" srcOrd="0" destOrd="0" presId="urn:microsoft.com/office/officeart/2005/8/layout/cycle2"/>
    <dgm:cxn modelId="{A85621DD-ED86-4327-A20F-FE9F37C54FAC}" type="presOf" srcId="{89F9E857-8B01-4C33-A35E-708D45105A91}" destId="{861FBC33-8AFD-4DC6-A134-C7F30D734390}" srcOrd="0" destOrd="0" presId="urn:microsoft.com/office/officeart/2005/8/layout/cycle2"/>
    <dgm:cxn modelId="{70D2D694-D3A9-4D47-8B8A-A199E8E01895}" type="presParOf" srcId="{4362858D-3C2E-4DE0-8032-60DDE71353F9}" destId="{861FBC33-8AFD-4DC6-A134-C7F30D734390}" srcOrd="0" destOrd="0" presId="urn:microsoft.com/office/officeart/2005/8/layout/cycle2"/>
    <dgm:cxn modelId="{322FBB03-E65A-4670-9F0F-70C88274785D}" type="presParOf" srcId="{4362858D-3C2E-4DE0-8032-60DDE71353F9}" destId="{F80F41AE-8A1F-4CC5-A8BB-D54FE29EED7F}" srcOrd="1" destOrd="0" presId="urn:microsoft.com/office/officeart/2005/8/layout/cycle2"/>
    <dgm:cxn modelId="{3FC8FED4-4A29-4983-B49E-AC1EFC252BF7}" type="presParOf" srcId="{F80F41AE-8A1F-4CC5-A8BB-D54FE29EED7F}" destId="{97603001-8B50-4702-B1C9-75B286456583}" srcOrd="0" destOrd="0" presId="urn:microsoft.com/office/officeart/2005/8/layout/cycle2"/>
    <dgm:cxn modelId="{63FA99B4-9781-4D05-92F9-9A6AE902BE10}" type="presParOf" srcId="{4362858D-3C2E-4DE0-8032-60DDE71353F9}" destId="{C54F293B-54E4-440D-96A0-D28783B86F94}" srcOrd="2" destOrd="0" presId="urn:microsoft.com/office/officeart/2005/8/layout/cycle2"/>
    <dgm:cxn modelId="{9E657DCE-ECB7-4083-A038-72E37E0F6A2A}" type="presParOf" srcId="{4362858D-3C2E-4DE0-8032-60DDE71353F9}" destId="{29E7A798-853F-4776-9256-4824A9CB1E44}" srcOrd="3" destOrd="0" presId="urn:microsoft.com/office/officeart/2005/8/layout/cycle2"/>
    <dgm:cxn modelId="{8D69AE01-73B5-4ABE-A7E0-31D88FCD0281}" type="presParOf" srcId="{29E7A798-853F-4776-9256-4824A9CB1E44}" destId="{3B2D8B90-E598-4AE8-983D-800D77A9646F}" srcOrd="0" destOrd="0" presId="urn:microsoft.com/office/officeart/2005/8/layout/cycle2"/>
    <dgm:cxn modelId="{D1C7BFBC-EECF-4169-AA72-70A65184560C}" type="presParOf" srcId="{4362858D-3C2E-4DE0-8032-60DDE71353F9}" destId="{F7A52A2D-9A03-4BDD-8B36-E64AABF318DB}" srcOrd="4" destOrd="0" presId="urn:microsoft.com/office/officeart/2005/8/layout/cycle2"/>
    <dgm:cxn modelId="{6C338E49-35BF-4CB1-82CC-293224779E9A}" type="presParOf" srcId="{4362858D-3C2E-4DE0-8032-60DDE71353F9}" destId="{6F54AA0C-F12A-46FB-84BD-923B0ABF16FC}" srcOrd="5" destOrd="0" presId="urn:microsoft.com/office/officeart/2005/8/layout/cycle2"/>
    <dgm:cxn modelId="{0F63BE84-A5E1-484E-A21B-F4A315C039FB}" type="presParOf" srcId="{6F54AA0C-F12A-46FB-84BD-923B0ABF16FC}" destId="{E0F050D5-5FFD-47C9-91AD-6EAF628C0BB7}" srcOrd="0" destOrd="0" presId="urn:microsoft.com/office/officeart/2005/8/layout/cycle2"/>
    <dgm:cxn modelId="{57E8F19C-E18A-4CDD-AA28-C06AB82B9D51}" type="presParOf" srcId="{4362858D-3C2E-4DE0-8032-60DDE71353F9}" destId="{DE6FD2D8-8D04-44F9-A65F-3B26A0E6A9E1}" srcOrd="6" destOrd="0" presId="urn:microsoft.com/office/officeart/2005/8/layout/cycle2"/>
    <dgm:cxn modelId="{C6A50D78-727E-4541-B070-93DF070C96FE}" type="presParOf" srcId="{4362858D-3C2E-4DE0-8032-60DDE71353F9}" destId="{C248A41E-D3D3-4E0A-82A8-CF2BE8AF61C2}" srcOrd="7" destOrd="0" presId="urn:microsoft.com/office/officeart/2005/8/layout/cycle2"/>
    <dgm:cxn modelId="{45127D1B-DADA-4B26-AC87-66CF2A9BE775}" type="presParOf" srcId="{C248A41E-D3D3-4E0A-82A8-CF2BE8AF61C2}" destId="{78AB1053-DD77-406D-A7BD-3B00BB90690D}" srcOrd="0" destOrd="0" presId="urn:microsoft.com/office/officeart/2005/8/layout/cycle2"/>
    <dgm:cxn modelId="{54F5CF14-F807-4BA8-95C6-27C19797B990}" type="presParOf" srcId="{4362858D-3C2E-4DE0-8032-60DDE71353F9}" destId="{17080E01-E85A-442D-9E63-C7449BA34FCC}" srcOrd="8" destOrd="0" presId="urn:microsoft.com/office/officeart/2005/8/layout/cycle2"/>
    <dgm:cxn modelId="{DDB2F03F-3474-4B05-A4FF-885C3CC16373}" type="presParOf" srcId="{4362858D-3C2E-4DE0-8032-60DDE71353F9}" destId="{D92B2C50-82BB-4084-9800-34379F2C0F32}" srcOrd="9" destOrd="0" presId="urn:microsoft.com/office/officeart/2005/8/layout/cycle2"/>
    <dgm:cxn modelId="{99ECA126-E1F0-4539-86FE-A7BBDE9BF433}" type="presParOf" srcId="{D92B2C50-82BB-4084-9800-34379F2C0F32}" destId="{7C531741-DCC9-486B-94FA-E951FD1E369D}" srcOrd="0" destOrd="0" presId="urn:microsoft.com/office/officeart/2005/8/layout/cycle2"/>
    <dgm:cxn modelId="{2FE4AAC5-0C19-4A81-9EB5-2E46E7B211B1}" type="presParOf" srcId="{4362858D-3C2E-4DE0-8032-60DDE71353F9}" destId="{4F932D5F-517E-47CB-9323-DC4F865FDA4A}" srcOrd="10" destOrd="0" presId="urn:microsoft.com/office/officeart/2005/8/layout/cycle2"/>
    <dgm:cxn modelId="{EC5B628D-F1B7-4A61-8E98-DA5CC0A9270D}" type="presParOf" srcId="{4362858D-3C2E-4DE0-8032-60DDE71353F9}" destId="{5708E216-B964-4A32-8513-4435E3EF8DF2}" srcOrd="11" destOrd="0" presId="urn:microsoft.com/office/officeart/2005/8/layout/cycle2"/>
    <dgm:cxn modelId="{97D859EC-E8AE-4A2E-A78C-FA9557FC7234}" type="presParOf" srcId="{5708E216-B964-4A32-8513-4435E3EF8DF2}" destId="{CED6EF45-DF6B-4265-8723-25108AC313FD}" srcOrd="0" destOrd="0" presId="urn:microsoft.com/office/officeart/2005/8/layout/cycle2"/>
    <dgm:cxn modelId="{1A51F22A-C83D-4088-8A6A-D83F1F6CE2FA}" type="presParOf" srcId="{4362858D-3C2E-4DE0-8032-60DDE71353F9}" destId="{2454ED42-542C-4173-B933-0C040287ED79}" srcOrd="12" destOrd="0" presId="urn:microsoft.com/office/officeart/2005/8/layout/cycle2"/>
    <dgm:cxn modelId="{0CC28812-739F-4DC2-B3EC-C868E01CDFEC}" type="presParOf" srcId="{4362858D-3C2E-4DE0-8032-60DDE71353F9}" destId="{39808C08-BF8D-48FA-B3C9-B51C1DC5C218}" srcOrd="13" destOrd="0" presId="urn:microsoft.com/office/officeart/2005/8/layout/cycle2"/>
    <dgm:cxn modelId="{3A8C6FDB-06A3-466C-9111-2BF7D9E61065}"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00FF00"/>
        </a:solidFill>
      </dgm:spPr>
      <dgm:t>
        <a:bodyPr/>
        <a:lstStyle/>
        <a:p>
          <a:r>
            <a:rPr lang="en-GB" sz="900" b="1">
              <a:solidFill>
                <a:sysClr val="windowText" lastClr="000000"/>
              </a:solidFill>
            </a:rPr>
            <a:t>To continue to develop RE in school in line with the RE agreed syllabus and Christianity Project</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00FF00"/>
        </a:solidFill>
      </dgm:spPr>
      <dgm:t>
        <a:bodyPr/>
        <a:lstStyle/>
        <a:p>
          <a:r>
            <a:rPr lang="en-GB" sz="900" b="1">
              <a:solidFill>
                <a:sysClr val="windowText" lastClr="000000"/>
              </a:solidFill>
            </a:rPr>
            <a:t>To ensure equality of GDS for any gender inequality</a:t>
          </a:r>
          <a:endParaRPr lang="en-GB" sz="900">
            <a:solidFill>
              <a:sysClr val="windowText" lastClr="000000"/>
            </a:solidFill>
          </a:endParaRP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00FFFF"/>
        </a:solidFill>
      </dgm:spPr>
      <dgm:t>
        <a:bodyPr/>
        <a:lstStyle/>
        <a:p>
          <a:r>
            <a:rPr lang="en-GB" sz="900" b="1">
              <a:solidFill>
                <a:sysClr val="windowText" lastClr="000000"/>
              </a:solidFill>
            </a:rPr>
            <a:t>Children to continue link Biblical references when discussing values</a:t>
          </a:r>
          <a:endParaRPr lang="en-GB" sz="900">
            <a:solidFill>
              <a:sysClr val="windowText" lastClr="000000"/>
            </a:solidFill>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00FF00"/>
        </a:solidFill>
      </dgm:spPr>
      <dgm:t>
        <a:bodyPr/>
        <a:lstStyle/>
        <a:p>
          <a:r>
            <a:rPr lang="en-GB" sz="900" b="1">
              <a:solidFill>
                <a:sysClr val="windowText" lastClr="000000"/>
              </a:solidFill>
            </a:rPr>
            <a:t>To audit and evaluate worship inline with thelatest SIAMs schedule</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FE32832-7FF4-4DE3-A110-B1D308082BBB}">
      <dgm:prSet phldrT="[Text]" custT="1"/>
      <dgm:spPr>
        <a:solidFill>
          <a:srgbClr val="00FFFF"/>
        </a:solidFill>
      </dgm:spPr>
      <dgm:t>
        <a:bodyPr/>
        <a:lstStyle/>
        <a:p>
          <a:r>
            <a:rPr lang="en-GB" sz="900" b="1">
              <a:solidFill>
                <a:sysClr val="windowText" lastClr="000000"/>
              </a:solidFill>
            </a:rPr>
            <a:t>Challenge more able (prior higher attainers+)with provision made in class maintaining higher attainment bracket (deeper learning) at end of KS1 and KS2 national  standards </a:t>
          </a:r>
          <a:endParaRPr lang="en-GB" sz="900">
            <a:solidFill>
              <a:sysClr val="windowText" lastClr="000000"/>
            </a:solidFill>
          </a:endParaRPr>
        </a:p>
      </dgm:t>
    </dgm:pt>
    <dgm:pt modelId="{663464D8-702D-4AB1-81DA-B5042178588A}" type="parTrans" cxnId="{77CD28C8-B04C-4306-99BF-259FE4CE98BB}">
      <dgm:prSet/>
      <dgm:spPr/>
      <dgm:t>
        <a:bodyPr/>
        <a:lstStyle/>
        <a:p>
          <a:endParaRPr lang="en-GB"/>
        </a:p>
      </dgm:t>
    </dgm:pt>
    <dgm:pt modelId="{D58BFE48-71A3-423D-BFA6-E58B5586ACB8}" type="sibTrans" cxnId="{77CD28C8-B04C-4306-99BF-259FE4CE98BB}">
      <dgm:prSet/>
      <dgm:spPr/>
      <dgm:t>
        <a:bodyPr/>
        <a:lstStyle/>
        <a:p>
          <a:endParaRPr lang="en-GB"/>
        </a:p>
      </dgm:t>
    </dgm:pt>
    <dgm:pt modelId="{DB730EF7-5294-47B9-9DF9-88F96AF85202}">
      <dgm:prSet custT="1"/>
      <dgm:spPr>
        <a:solidFill>
          <a:srgbClr val="00FFFF"/>
        </a:solidFill>
      </dgm:spPr>
      <dgm:t>
        <a:bodyPr/>
        <a:lstStyle/>
        <a:p>
          <a:r>
            <a:rPr lang="en-GB" sz="900" b="1">
              <a:solidFill>
                <a:sysClr val="windowText" lastClr="000000"/>
              </a:solidFill>
            </a:rPr>
            <a:t>Promote schools new vision</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chemeClr val="accent4">
            <a:lumMod val="20000"/>
            <a:lumOff val="80000"/>
          </a:schemeClr>
        </a:solidFill>
      </dgm:spPr>
      <dgm:t>
        <a:bodyPr/>
        <a:lstStyle/>
        <a:p>
          <a:r>
            <a:rPr lang="en-GB" b="1">
              <a:solidFill>
                <a:sysClr val="windowText" lastClr="000000"/>
              </a:solidFill>
            </a:rPr>
            <a:t>Current Priorities 19/20</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700000" custLinFactY="-200000" custLinFactNeighborX="-749071" custLinFactNeighborY="-255888"/>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158609" custScaleY="109112">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200000" custLinFactY="-13482" custLinFactNeighborX="-246713"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151564"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37797">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60370" custScaleY="117220">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300000" custLinFactY="21048" custLinFactNeighborX="329881"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592E164E-77F1-48A6-B222-FA8BC164F358}" type="presOf" srcId="{FEADD402-D5D2-4446-8BDE-62F5E54FA77C}" destId="{5708E216-B964-4A32-8513-4435E3EF8DF2}" srcOrd="0" destOrd="0" presId="urn:microsoft.com/office/officeart/2005/8/layout/cycle2"/>
    <dgm:cxn modelId="{2DB7209D-6D00-4D6E-B619-D00FEA7BE79E}" type="presOf" srcId="{8A2D9DA3-426E-4FE8-ACA2-E9CAD5DA8FFB}" destId="{F80F41AE-8A1F-4CC5-A8BB-D54FE29EED7F}" srcOrd="0" destOrd="0" presId="urn:microsoft.com/office/officeart/2005/8/layout/cycle2"/>
    <dgm:cxn modelId="{83707187-7F27-4C76-B3C3-046962D0D2A0}" type="presOf" srcId="{D58BFE48-71A3-423D-BFA6-E58B5586ACB8}" destId="{1739F0D4-504C-475D-A79A-D68A89192DAF}" srcOrd="1" destOrd="0" presId="urn:microsoft.com/office/officeart/2005/8/layout/cycle2"/>
    <dgm:cxn modelId="{335B8006-BD5B-4461-AD9C-A371B9BE7E57}" type="presOf" srcId="{DFE32832-7FF4-4DE3-A110-B1D308082BBB}" destId="{2454ED42-542C-4173-B933-0C040287ED79}" srcOrd="0" destOrd="0" presId="urn:microsoft.com/office/officeart/2005/8/layout/cycle2"/>
    <dgm:cxn modelId="{CF97A2B5-B905-428B-949C-5856B9F03F7C}" type="presOf" srcId="{DCE2BF11-3CE5-444E-81B0-8513F3DA5C9A}" destId="{4362858D-3C2E-4DE0-8032-60DDE71353F9}" srcOrd="0" destOrd="0" presId="urn:microsoft.com/office/officeart/2005/8/layout/cycle2"/>
    <dgm:cxn modelId="{8A219F7A-6361-4596-AD87-B8BE394C5E56}" type="presOf" srcId="{89F9E857-8B01-4C33-A35E-708D45105A91}" destId="{861FBC33-8AFD-4DC6-A134-C7F30D734390}" srcOrd="0" destOrd="0" presId="urn:microsoft.com/office/officeart/2005/8/layout/cycle2"/>
    <dgm:cxn modelId="{DD672658-0224-454B-86F7-E82061385F22}" type="presOf" srcId="{CCB68D6C-A305-4D09-8201-18DC13516174}" destId="{DE6FD2D8-8D04-44F9-A65F-3B26A0E6A9E1}"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C9D67784-D0BC-4852-94B2-1DEE1DEDE8E5}" type="presOf" srcId="{D58BFE48-71A3-423D-BFA6-E58B5586ACB8}" destId="{39808C08-BF8D-48FA-B3C9-B51C1DC5C218}" srcOrd="0" destOrd="0" presId="urn:microsoft.com/office/officeart/2005/8/layout/cycle2"/>
    <dgm:cxn modelId="{9A973C76-2419-4D85-B34D-46F5CBF951F7}" type="presOf" srcId="{E8A8DC78-5BC9-4333-A558-563A8D206976}" destId="{29E7A798-853F-4776-9256-4824A9CB1E44}" srcOrd="0" destOrd="0" presId="urn:microsoft.com/office/officeart/2005/8/layout/cycle2"/>
    <dgm:cxn modelId="{44C64A21-2C75-441E-8090-F44E303FF087}" type="presOf" srcId="{0B241B94-72FF-4406-8504-08A4FFE5EAAB}" destId="{6F54AA0C-F12A-46FB-84BD-923B0ABF16FC}" srcOrd="0" destOrd="0" presId="urn:microsoft.com/office/officeart/2005/8/layout/cycle2"/>
    <dgm:cxn modelId="{A426AE59-090D-44EF-ABCD-BEAB3931BFDC}" type="presOf" srcId="{42E7EA44-A0CB-4AEB-ADE9-7EDB12B86A37}" destId="{7C531741-DCC9-486B-94FA-E951FD1E369D}" srcOrd="1"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3ACF2C25-72B2-40CF-83CD-6C8ACA4C4456}" type="presOf" srcId="{229957EA-9C0A-41CF-92A3-B52125D638EF}" destId="{4F932D5F-517E-47CB-9323-DC4F865FDA4A}" srcOrd="0" destOrd="0" presId="urn:microsoft.com/office/officeart/2005/8/layout/cycle2"/>
    <dgm:cxn modelId="{9EE72D9E-7E1A-4B21-8C40-85AA217C67F0}" type="presOf" srcId="{E8A8DC78-5BC9-4333-A558-563A8D206976}" destId="{3B2D8B90-E598-4AE8-983D-800D77A9646F}" srcOrd="1" destOrd="0" presId="urn:microsoft.com/office/officeart/2005/8/layout/cycle2"/>
    <dgm:cxn modelId="{456F38B9-AF80-4222-919C-CCEDA7779A3C}" type="presOf" srcId="{DB730EF7-5294-47B9-9DF9-88F96AF85202}" destId="{C54F293B-54E4-440D-96A0-D28783B86F94}" srcOrd="0" destOrd="0" presId="urn:microsoft.com/office/officeart/2005/8/layout/cycle2"/>
    <dgm:cxn modelId="{924C6352-282D-4AC1-BDAC-9CB32DA1ECFC}" type="presOf" srcId="{2F315333-9332-43A2-A327-C1C2FF8BDEF9}" destId="{78AB1053-DD77-406D-A7BD-3B00BB90690D}" srcOrd="1" destOrd="0" presId="urn:microsoft.com/office/officeart/2005/8/layout/cycle2"/>
    <dgm:cxn modelId="{2587B35A-F5DB-4EC8-896C-1173B4EC7D74}" type="presOf" srcId="{57113505-A363-40A2-8C7A-816959787560}" destId="{17080E01-E85A-442D-9E63-C7449BA34FCC}" srcOrd="0"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8C7AD816-12BD-452A-BAEA-5E1AD8CF7DFD}" type="presOf" srcId="{0B241B94-72FF-4406-8504-08A4FFE5EAAB}" destId="{E0F050D5-5FFD-47C9-91AD-6EAF628C0BB7}" srcOrd="1" destOrd="0" presId="urn:microsoft.com/office/officeart/2005/8/layout/cycle2"/>
    <dgm:cxn modelId="{E9EAB9F7-B1DD-4989-8DFB-7B4FECAD08B8}" type="presOf" srcId="{8A2D9DA3-426E-4FE8-ACA2-E9CAD5DA8FFB}" destId="{97603001-8B50-4702-B1C9-75B286456583}" srcOrd="1" destOrd="0" presId="urn:microsoft.com/office/officeart/2005/8/layout/cycle2"/>
    <dgm:cxn modelId="{09F88755-35D3-411F-BCEE-17B8F33EF4DF}" type="presOf" srcId="{A674F36B-0EE6-420C-8A28-3FF38DF133C3}" destId="{F7A52A2D-9A03-4BDD-8B36-E64AABF318DB}" srcOrd="0" destOrd="0" presId="urn:microsoft.com/office/officeart/2005/8/layout/cycle2"/>
    <dgm:cxn modelId="{127076CF-624C-4EFC-BEA1-AC58A79A1081}" type="presOf" srcId="{FEADD402-D5D2-4446-8BDE-62F5E54FA77C}" destId="{CED6EF45-DF6B-4265-8723-25108AC313FD}" srcOrd="1"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77CD28C8-B04C-4306-99BF-259FE4CE98BB}" srcId="{DCE2BF11-3CE5-444E-81B0-8513F3DA5C9A}" destId="{DFE32832-7FF4-4DE3-A110-B1D308082BBB}" srcOrd="6" destOrd="0" parTransId="{663464D8-702D-4AB1-81DA-B5042178588A}" sibTransId="{D58BFE48-71A3-423D-BFA6-E58B5586ACB8}"/>
    <dgm:cxn modelId="{AD535FFC-F6ED-4824-8F42-EFA49BE97FFA}" srcId="{DCE2BF11-3CE5-444E-81B0-8513F3DA5C9A}" destId="{229957EA-9C0A-41CF-92A3-B52125D638EF}" srcOrd="5" destOrd="0" parTransId="{0F01B66F-376A-4DFE-82A4-D61B63921E30}" sibTransId="{FEADD402-D5D2-4446-8BDE-62F5E54FA77C}"/>
    <dgm:cxn modelId="{5A6D9570-024B-41C4-9B9B-39EE33AC5D61}" type="presOf" srcId="{42E7EA44-A0CB-4AEB-ADE9-7EDB12B86A37}" destId="{D92B2C50-82BB-4084-9800-34379F2C0F32}" srcOrd="0" destOrd="0" presId="urn:microsoft.com/office/officeart/2005/8/layout/cycle2"/>
    <dgm:cxn modelId="{9B87C325-30AB-4CBF-A777-3FDB04686CC7}" srcId="{DCE2BF11-3CE5-444E-81B0-8513F3DA5C9A}" destId="{DB730EF7-5294-47B9-9DF9-88F96AF85202}" srcOrd="1" destOrd="0" parTransId="{FCA2AD29-6DA9-4E8D-900E-430005A92626}" sibTransId="{E8A8DC78-5BC9-4333-A558-563A8D206976}"/>
    <dgm:cxn modelId="{1723A6DF-6F7D-4651-81C1-E50333C15FBA}" type="presOf" srcId="{2F315333-9332-43A2-A327-C1C2FF8BDEF9}" destId="{C248A41E-D3D3-4E0A-82A8-CF2BE8AF61C2}" srcOrd="0" destOrd="0" presId="urn:microsoft.com/office/officeart/2005/8/layout/cycle2"/>
    <dgm:cxn modelId="{8CC568BA-1DD6-4A9F-B28B-AAD6F25AEAD5}" type="presParOf" srcId="{4362858D-3C2E-4DE0-8032-60DDE71353F9}" destId="{861FBC33-8AFD-4DC6-A134-C7F30D734390}" srcOrd="0" destOrd="0" presId="urn:microsoft.com/office/officeart/2005/8/layout/cycle2"/>
    <dgm:cxn modelId="{83639CE9-28F7-48AC-8C5B-7E8F951D5DF2}" type="presParOf" srcId="{4362858D-3C2E-4DE0-8032-60DDE71353F9}" destId="{F80F41AE-8A1F-4CC5-A8BB-D54FE29EED7F}" srcOrd="1" destOrd="0" presId="urn:microsoft.com/office/officeart/2005/8/layout/cycle2"/>
    <dgm:cxn modelId="{D3CB46F5-D3FF-4D40-9857-16A027CC8B1C}" type="presParOf" srcId="{F80F41AE-8A1F-4CC5-A8BB-D54FE29EED7F}" destId="{97603001-8B50-4702-B1C9-75B286456583}" srcOrd="0" destOrd="0" presId="urn:microsoft.com/office/officeart/2005/8/layout/cycle2"/>
    <dgm:cxn modelId="{E4F1DB4F-F786-4DD2-9241-930FC263E30F}" type="presParOf" srcId="{4362858D-3C2E-4DE0-8032-60DDE71353F9}" destId="{C54F293B-54E4-440D-96A0-D28783B86F94}" srcOrd="2" destOrd="0" presId="urn:microsoft.com/office/officeart/2005/8/layout/cycle2"/>
    <dgm:cxn modelId="{9F99BB8C-8250-47E1-86F9-F95AA51A66BB}" type="presParOf" srcId="{4362858D-3C2E-4DE0-8032-60DDE71353F9}" destId="{29E7A798-853F-4776-9256-4824A9CB1E44}" srcOrd="3" destOrd="0" presId="urn:microsoft.com/office/officeart/2005/8/layout/cycle2"/>
    <dgm:cxn modelId="{8CF86161-DD68-434C-8EE9-2F6846ECC254}" type="presParOf" srcId="{29E7A798-853F-4776-9256-4824A9CB1E44}" destId="{3B2D8B90-E598-4AE8-983D-800D77A9646F}" srcOrd="0" destOrd="0" presId="urn:microsoft.com/office/officeart/2005/8/layout/cycle2"/>
    <dgm:cxn modelId="{8E0B7186-29A9-48D7-8BE5-91F11399C2BA}" type="presParOf" srcId="{4362858D-3C2E-4DE0-8032-60DDE71353F9}" destId="{F7A52A2D-9A03-4BDD-8B36-E64AABF318DB}" srcOrd="4" destOrd="0" presId="urn:microsoft.com/office/officeart/2005/8/layout/cycle2"/>
    <dgm:cxn modelId="{F5488734-1E11-46A6-BA5C-F1E702F2AD76}" type="presParOf" srcId="{4362858D-3C2E-4DE0-8032-60DDE71353F9}" destId="{6F54AA0C-F12A-46FB-84BD-923B0ABF16FC}" srcOrd="5" destOrd="0" presId="urn:microsoft.com/office/officeart/2005/8/layout/cycle2"/>
    <dgm:cxn modelId="{1C27EC35-8CAA-4D45-A778-4504E093771B}" type="presParOf" srcId="{6F54AA0C-F12A-46FB-84BD-923B0ABF16FC}" destId="{E0F050D5-5FFD-47C9-91AD-6EAF628C0BB7}" srcOrd="0" destOrd="0" presId="urn:microsoft.com/office/officeart/2005/8/layout/cycle2"/>
    <dgm:cxn modelId="{095FD195-8E7F-46AD-B8A8-4D402DBA2257}" type="presParOf" srcId="{4362858D-3C2E-4DE0-8032-60DDE71353F9}" destId="{DE6FD2D8-8D04-44F9-A65F-3B26A0E6A9E1}" srcOrd="6" destOrd="0" presId="urn:microsoft.com/office/officeart/2005/8/layout/cycle2"/>
    <dgm:cxn modelId="{41BD917C-A8AE-4F21-ACED-8788935B070D}" type="presParOf" srcId="{4362858D-3C2E-4DE0-8032-60DDE71353F9}" destId="{C248A41E-D3D3-4E0A-82A8-CF2BE8AF61C2}" srcOrd="7" destOrd="0" presId="urn:microsoft.com/office/officeart/2005/8/layout/cycle2"/>
    <dgm:cxn modelId="{CA868CDB-3EE6-411C-BD8A-B962E3BDB86C}" type="presParOf" srcId="{C248A41E-D3D3-4E0A-82A8-CF2BE8AF61C2}" destId="{78AB1053-DD77-406D-A7BD-3B00BB90690D}" srcOrd="0" destOrd="0" presId="urn:microsoft.com/office/officeart/2005/8/layout/cycle2"/>
    <dgm:cxn modelId="{60C0DE05-9B55-44F9-B031-F28C61DC555B}" type="presParOf" srcId="{4362858D-3C2E-4DE0-8032-60DDE71353F9}" destId="{17080E01-E85A-442D-9E63-C7449BA34FCC}" srcOrd="8" destOrd="0" presId="urn:microsoft.com/office/officeart/2005/8/layout/cycle2"/>
    <dgm:cxn modelId="{06A9B2BA-5171-43D0-B9CB-8EEBEE4C760E}" type="presParOf" srcId="{4362858D-3C2E-4DE0-8032-60DDE71353F9}" destId="{D92B2C50-82BB-4084-9800-34379F2C0F32}" srcOrd="9" destOrd="0" presId="urn:microsoft.com/office/officeart/2005/8/layout/cycle2"/>
    <dgm:cxn modelId="{D2D88068-B9E0-4A09-BC98-EA9093AB8F66}" type="presParOf" srcId="{D92B2C50-82BB-4084-9800-34379F2C0F32}" destId="{7C531741-DCC9-486B-94FA-E951FD1E369D}" srcOrd="0" destOrd="0" presId="urn:microsoft.com/office/officeart/2005/8/layout/cycle2"/>
    <dgm:cxn modelId="{B8F3F618-DDEA-4260-87F0-3FC1A601BD6B}" type="presParOf" srcId="{4362858D-3C2E-4DE0-8032-60DDE71353F9}" destId="{4F932D5F-517E-47CB-9323-DC4F865FDA4A}" srcOrd="10" destOrd="0" presId="urn:microsoft.com/office/officeart/2005/8/layout/cycle2"/>
    <dgm:cxn modelId="{2A3A506D-BB59-46E1-B6BF-B223091D93C7}" type="presParOf" srcId="{4362858D-3C2E-4DE0-8032-60DDE71353F9}" destId="{5708E216-B964-4A32-8513-4435E3EF8DF2}" srcOrd="11" destOrd="0" presId="urn:microsoft.com/office/officeart/2005/8/layout/cycle2"/>
    <dgm:cxn modelId="{EC08F04B-CA24-4A56-879A-6E4679DB306D}" type="presParOf" srcId="{5708E216-B964-4A32-8513-4435E3EF8DF2}" destId="{CED6EF45-DF6B-4265-8723-25108AC313FD}" srcOrd="0" destOrd="0" presId="urn:microsoft.com/office/officeart/2005/8/layout/cycle2"/>
    <dgm:cxn modelId="{A9837DE8-0DC2-4328-850C-7819838285E2}" type="presParOf" srcId="{4362858D-3C2E-4DE0-8032-60DDE71353F9}" destId="{2454ED42-542C-4173-B933-0C040287ED79}" srcOrd="12" destOrd="0" presId="urn:microsoft.com/office/officeart/2005/8/layout/cycle2"/>
    <dgm:cxn modelId="{4ECDB828-98F4-4FC9-B88A-2F2670531B92}" type="presParOf" srcId="{4362858D-3C2E-4DE0-8032-60DDE71353F9}" destId="{39808C08-BF8D-48FA-B3C9-B51C1DC5C218}" srcOrd="13" destOrd="0" presId="urn:microsoft.com/office/officeart/2005/8/layout/cycle2"/>
    <dgm:cxn modelId="{9F36E00D-2602-4022-AB35-3AEC6DE8BEC7}"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00FFFF"/>
        </a:solidFill>
      </dgm:spPr>
      <dgm:t>
        <a:bodyPr/>
        <a:lstStyle/>
        <a:p>
          <a:r>
            <a:rPr lang="en-GB" sz="900" b="1">
              <a:solidFill>
                <a:sysClr val="windowText" lastClr="000000"/>
              </a:solidFill>
            </a:rPr>
            <a:t>Link Sports Premium funding to develop wellbeing and mental health</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00FFFF"/>
        </a:solidFill>
      </dgm:spPr>
      <dgm:t>
        <a:bodyPr/>
        <a:lstStyle/>
        <a:p>
          <a:r>
            <a:rPr lang="en-GB" sz="900" b="1">
              <a:solidFill>
                <a:sysClr val="windowText" lastClr="000000"/>
              </a:solidFill>
            </a:rPr>
            <a:t>To continue to develop the role of Subject Leader s and support other schools with our best practise.</a:t>
          </a:r>
          <a:endParaRPr lang="en-GB" sz="900">
            <a:solidFill>
              <a:sysClr val="windowText" lastClr="000000"/>
            </a:solidFill>
          </a:endParaRP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00FF00"/>
        </a:solidFill>
      </dgm:spPr>
      <dgm:t>
        <a:bodyPr/>
        <a:lstStyle/>
        <a:p>
          <a:r>
            <a:rPr lang="en-GB" sz="900" b="1">
              <a:solidFill>
                <a:sysClr val="windowText" lastClr="000000"/>
              </a:solidFill>
            </a:rPr>
            <a:t>To Continue to develop GB involvement in the life of the school</a:t>
          </a:r>
          <a:endParaRPr lang="en-GB" sz="900">
            <a:solidFill>
              <a:sysClr val="windowText" lastClr="000000"/>
            </a:solidFill>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00FFFF"/>
        </a:solidFill>
      </dgm:spPr>
      <dgm:t>
        <a:bodyPr/>
        <a:lstStyle/>
        <a:p>
          <a:r>
            <a:rPr lang="en-GB" sz="900" b="1">
              <a:solidFill>
                <a:sysClr val="windowText" lastClr="000000"/>
              </a:solidFill>
            </a:rPr>
            <a:t>Collate evidence of progress of disadvantaged children to allow for small steps.</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B730EF7-5294-47B9-9DF9-88F96AF85202}">
      <dgm:prSet custT="1"/>
      <dgm:spPr>
        <a:solidFill>
          <a:srgbClr val="00FF00"/>
        </a:solidFill>
      </dgm:spPr>
      <dgm:t>
        <a:bodyPr/>
        <a:lstStyle/>
        <a:p>
          <a:r>
            <a:rPr lang="en-GB" sz="900" b="1">
              <a:solidFill>
                <a:sysClr val="windowText" lastClr="000000"/>
              </a:solidFill>
            </a:rPr>
            <a:t>To continue to promote reading across school, maintain a rigorous approach to teaching it and link with phonics (Early years reading)</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chemeClr val="accent4">
            <a:lumMod val="20000"/>
            <a:lumOff val="80000"/>
          </a:schemeClr>
        </a:solidFill>
      </dgm:spPr>
      <dgm:t>
        <a:bodyPr/>
        <a:lstStyle/>
        <a:p>
          <a:r>
            <a:rPr lang="en-GB" b="1">
              <a:solidFill>
                <a:sysClr val="windowText" lastClr="000000"/>
              </a:solidFill>
            </a:rPr>
            <a:t>Current Priorities 19/20</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DFE32832-7FF4-4DE3-A110-B1D308082BBB}">
      <dgm:prSet phldrT="[Text]" custT="1"/>
      <dgm:spPr>
        <a:solidFill>
          <a:srgbClr val="00FF00"/>
        </a:solidFill>
      </dgm:spPr>
      <dgm:t>
        <a:bodyPr/>
        <a:lstStyle/>
        <a:p>
          <a:r>
            <a:rPr lang="en-GB" sz="900" b="1">
              <a:solidFill>
                <a:sysClr val="windowText" lastClr="000000"/>
              </a:solidFill>
            </a:rPr>
            <a:t>To achieve Gold Sports Award for 5</a:t>
          </a:r>
          <a:r>
            <a:rPr lang="en-GB" sz="900" b="1" baseline="30000">
              <a:solidFill>
                <a:sysClr val="windowText" lastClr="000000"/>
              </a:solidFill>
            </a:rPr>
            <a:t>th</a:t>
          </a:r>
          <a:r>
            <a:rPr lang="en-GB" sz="900" b="1">
              <a:solidFill>
                <a:sysClr val="windowText" lastClr="000000"/>
              </a:solidFill>
            </a:rPr>
            <a:t> time to obtain Platinum and continue to explore new sport in school</a:t>
          </a:r>
          <a:endParaRPr lang="en-GB" sz="900">
            <a:solidFill>
              <a:sysClr val="windowText" lastClr="000000"/>
            </a:solidFill>
          </a:endParaRPr>
        </a:p>
      </dgm:t>
    </dgm:pt>
    <dgm:pt modelId="{D58BFE48-71A3-423D-BFA6-E58B5586ACB8}" type="sibTrans" cxnId="{77CD28C8-B04C-4306-99BF-259FE4CE98BB}">
      <dgm:prSet/>
      <dgm:spPr/>
      <dgm:t>
        <a:bodyPr/>
        <a:lstStyle/>
        <a:p>
          <a:endParaRPr lang="en-GB"/>
        </a:p>
      </dgm:t>
    </dgm:pt>
    <dgm:pt modelId="{663464D8-702D-4AB1-81DA-B5042178588A}" type="parTrans" cxnId="{77CD28C8-B04C-4306-99BF-259FE4CE98BB}">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700000" custLinFactY="-200000" custLinFactNeighborX="-749071" custLinFactNeighborY="-255888"/>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158609" custScaleY="109112">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200000" custLinFactY="-13482" custLinFactNeighborX="-246713"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151564"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37797">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45310">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300000" custLinFactY="21048" custLinFactNeighborX="329881"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A1F8BED3-BA0B-4EA5-A325-DEE91127818D}" type="presOf" srcId="{57113505-A363-40A2-8C7A-816959787560}" destId="{17080E01-E85A-442D-9E63-C7449BA34FCC}" srcOrd="0" destOrd="0" presId="urn:microsoft.com/office/officeart/2005/8/layout/cycle2"/>
    <dgm:cxn modelId="{9862352F-9C24-4DA8-9672-FE60D05ECCD0}" type="presOf" srcId="{E8A8DC78-5BC9-4333-A558-563A8D206976}" destId="{29E7A798-853F-4776-9256-4824A9CB1E44}"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6DED8998-137C-401E-8D63-8A785998B81F}" type="presOf" srcId="{2F315333-9332-43A2-A327-C1C2FF8BDEF9}" destId="{C248A41E-D3D3-4E0A-82A8-CF2BE8AF61C2}"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E7FD79FB-6078-44EF-97AB-5A795E31806C}" type="presOf" srcId="{DB730EF7-5294-47B9-9DF9-88F96AF85202}" destId="{C54F293B-54E4-440D-96A0-D28783B86F94}" srcOrd="0" destOrd="0" presId="urn:microsoft.com/office/officeart/2005/8/layout/cycle2"/>
    <dgm:cxn modelId="{B6805EE5-7C2D-4538-80CF-69EC80A8ED1E}" type="presOf" srcId="{0B241B94-72FF-4406-8504-08A4FFE5EAAB}" destId="{6F54AA0C-F12A-46FB-84BD-923B0ABF16FC}" srcOrd="0" destOrd="0" presId="urn:microsoft.com/office/officeart/2005/8/layout/cycle2"/>
    <dgm:cxn modelId="{F09B593B-BDC6-4A22-9441-9739B3D7CB3A}" type="presOf" srcId="{E8A8DC78-5BC9-4333-A558-563A8D206976}" destId="{3B2D8B90-E598-4AE8-983D-800D77A9646F}" srcOrd="1" destOrd="0" presId="urn:microsoft.com/office/officeart/2005/8/layout/cycle2"/>
    <dgm:cxn modelId="{5690EA15-A5CD-4BA4-AFA3-03D5F6BE8AB3}" type="presOf" srcId="{42E7EA44-A0CB-4AEB-ADE9-7EDB12B86A37}" destId="{D92B2C50-82BB-4084-9800-34379F2C0F32}" srcOrd="0" destOrd="0" presId="urn:microsoft.com/office/officeart/2005/8/layout/cycle2"/>
    <dgm:cxn modelId="{0CDF5960-61ED-48D4-BE9D-709461CAC6A0}" type="presOf" srcId="{FEADD402-D5D2-4446-8BDE-62F5E54FA77C}" destId="{5708E216-B964-4A32-8513-4435E3EF8DF2}" srcOrd="0" destOrd="0" presId="urn:microsoft.com/office/officeart/2005/8/layout/cycle2"/>
    <dgm:cxn modelId="{B0DF37D4-1863-4949-A131-EB0EBF17A83D}" type="presOf" srcId="{DCE2BF11-3CE5-444E-81B0-8513F3DA5C9A}" destId="{4362858D-3C2E-4DE0-8032-60DDE71353F9}" srcOrd="0" destOrd="0" presId="urn:microsoft.com/office/officeart/2005/8/layout/cycle2"/>
    <dgm:cxn modelId="{A64D524C-E1E3-46BA-A523-97B8ADDB804B}" type="presOf" srcId="{FEADD402-D5D2-4446-8BDE-62F5E54FA77C}" destId="{CED6EF45-DF6B-4265-8723-25108AC313FD}" srcOrd="1"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5AC3478A-5EA7-49AD-82AB-66B50959342C}" type="presOf" srcId="{CCB68D6C-A305-4D09-8201-18DC13516174}" destId="{DE6FD2D8-8D04-44F9-A65F-3B26A0E6A9E1}" srcOrd="0" destOrd="0" presId="urn:microsoft.com/office/officeart/2005/8/layout/cycle2"/>
    <dgm:cxn modelId="{5ADDFC9E-11A5-48EE-AA9A-F6CDC2150159}" type="presOf" srcId="{D58BFE48-71A3-423D-BFA6-E58B5586ACB8}" destId="{39808C08-BF8D-48FA-B3C9-B51C1DC5C218}" srcOrd="0" destOrd="0" presId="urn:microsoft.com/office/officeart/2005/8/layout/cycle2"/>
    <dgm:cxn modelId="{6EAE707B-9669-4977-87D2-5CAFC99AE267}" type="presOf" srcId="{2F315333-9332-43A2-A327-C1C2FF8BDEF9}" destId="{78AB1053-DD77-406D-A7BD-3B00BB90690D}" srcOrd="1" destOrd="0" presId="urn:microsoft.com/office/officeart/2005/8/layout/cycle2"/>
    <dgm:cxn modelId="{F9BBC47D-48A6-453D-8577-EF86682747C8}" type="presOf" srcId="{8A2D9DA3-426E-4FE8-ACA2-E9CAD5DA8FFB}" destId="{F80F41AE-8A1F-4CC5-A8BB-D54FE29EED7F}" srcOrd="0" destOrd="0" presId="urn:microsoft.com/office/officeart/2005/8/layout/cycle2"/>
    <dgm:cxn modelId="{34316433-D152-47EE-9CDA-A8F7408D134D}" type="presOf" srcId="{8A2D9DA3-426E-4FE8-ACA2-E9CAD5DA8FFB}" destId="{97603001-8B50-4702-B1C9-75B286456583}" srcOrd="1" destOrd="0" presId="urn:microsoft.com/office/officeart/2005/8/layout/cycle2"/>
    <dgm:cxn modelId="{6033B411-29B2-42B9-978D-F88658E4AF29}" type="presOf" srcId="{42E7EA44-A0CB-4AEB-ADE9-7EDB12B86A37}" destId="{7C531741-DCC9-486B-94FA-E951FD1E369D}" srcOrd="1"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22124337-7803-45C1-93C6-0D0D372A21B7}" type="presOf" srcId="{D58BFE48-71A3-423D-BFA6-E58B5586ACB8}" destId="{1739F0D4-504C-475D-A79A-D68A89192DAF}" srcOrd="1" destOrd="0" presId="urn:microsoft.com/office/officeart/2005/8/layout/cycle2"/>
    <dgm:cxn modelId="{BDA267E8-C0A9-465C-BA38-607F27CF9809}" type="presOf" srcId="{0B241B94-72FF-4406-8504-08A4FFE5EAAB}" destId="{E0F050D5-5FFD-47C9-91AD-6EAF628C0BB7}" srcOrd="1" destOrd="0" presId="urn:microsoft.com/office/officeart/2005/8/layout/cycle2"/>
    <dgm:cxn modelId="{98955851-E331-4E94-93CF-66ED5631EDFD}" type="presOf" srcId="{DFE32832-7FF4-4DE3-A110-B1D308082BBB}" destId="{2454ED42-542C-4173-B933-0C040287ED79}" srcOrd="0" destOrd="0" presId="urn:microsoft.com/office/officeart/2005/8/layout/cycle2"/>
    <dgm:cxn modelId="{AD535FFC-F6ED-4824-8F42-EFA49BE97FFA}" srcId="{DCE2BF11-3CE5-444E-81B0-8513F3DA5C9A}" destId="{229957EA-9C0A-41CF-92A3-B52125D638EF}" srcOrd="5" destOrd="0" parTransId="{0F01B66F-376A-4DFE-82A4-D61B63921E30}" sibTransId="{FEADD402-D5D2-4446-8BDE-62F5E54FA77C}"/>
    <dgm:cxn modelId="{77CD28C8-B04C-4306-99BF-259FE4CE98BB}" srcId="{DCE2BF11-3CE5-444E-81B0-8513F3DA5C9A}" destId="{DFE32832-7FF4-4DE3-A110-B1D308082BBB}" srcOrd="6" destOrd="0" parTransId="{663464D8-702D-4AB1-81DA-B5042178588A}" sibTransId="{D58BFE48-71A3-423D-BFA6-E58B5586ACB8}"/>
    <dgm:cxn modelId="{081DA59F-3FE3-4743-8AEF-5041F9369580}" type="presOf" srcId="{229957EA-9C0A-41CF-92A3-B52125D638EF}" destId="{4F932D5F-517E-47CB-9323-DC4F865FDA4A}" srcOrd="0" destOrd="0" presId="urn:microsoft.com/office/officeart/2005/8/layout/cycle2"/>
    <dgm:cxn modelId="{039AC720-12FB-4047-B41E-4179CBAF6F3E}" type="presOf" srcId="{89F9E857-8B01-4C33-A35E-708D45105A91}" destId="{861FBC33-8AFD-4DC6-A134-C7F30D734390}" srcOrd="0" destOrd="0" presId="urn:microsoft.com/office/officeart/2005/8/layout/cycle2"/>
    <dgm:cxn modelId="{F0CB2B5A-C0D1-48C1-89DE-4ED10DD362A8}" type="presOf" srcId="{A674F36B-0EE6-420C-8A28-3FF38DF133C3}" destId="{F7A52A2D-9A03-4BDD-8B36-E64AABF318DB}" srcOrd="0" destOrd="0" presId="urn:microsoft.com/office/officeart/2005/8/layout/cycle2"/>
    <dgm:cxn modelId="{9B87C325-30AB-4CBF-A777-3FDB04686CC7}" srcId="{DCE2BF11-3CE5-444E-81B0-8513F3DA5C9A}" destId="{DB730EF7-5294-47B9-9DF9-88F96AF85202}" srcOrd="1" destOrd="0" parTransId="{FCA2AD29-6DA9-4E8D-900E-430005A92626}" sibTransId="{E8A8DC78-5BC9-4333-A558-563A8D206976}"/>
    <dgm:cxn modelId="{7E60A0F2-310E-4A6A-9E83-FA2DAF5D4B42}" type="presParOf" srcId="{4362858D-3C2E-4DE0-8032-60DDE71353F9}" destId="{861FBC33-8AFD-4DC6-A134-C7F30D734390}" srcOrd="0" destOrd="0" presId="urn:microsoft.com/office/officeart/2005/8/layout/cycle2"/>
    <dgm:cxn modelId="{20E357AC-9DC2-4C2D-8E54-64FE59FC81E4}" type="presParOf" srcId="{4362858D-3C2E-4DE0-8032-60DDE71353F9}" destId="{F80F41AE-8A1F-4CC5-A8BB-D54FE29EED7F}" srcOrd="1" destOrd="0" presId="urn:microsoft.com/office/officeart/2005/8/layout/cycle2"/>
    <dgm:cxn modelId="{F6DB54AA-C9EC-4665-9FEE-AB7D38D78BDF}" type="presParOf" srcId="{F80F41AE-8A1F-4CC5-A8BB-D54FE29EED7F}" destId="{97603001-8B50-4702-B1C9-75B286456583}" srcOrd="0" destOrd="0" presId="urn:microsoft.com/office/officeart/2005/8/layout/cycle2"/>
    <dgm:cxn modelId="{158A17F7-5A21-4B1B-B369-EDBB9E559A3E}" type="presParOf" srcId="{4362858D-3C2E-4DE0-8032-60DDE71353F9}" destId="{C54F293B-54E4-440D-96A0-D28783B86F94}" srcOrd="2" destOrd="0" presId="urn:microsoft.com/office/officeart/2005/8/layout/cycle2"/>
    <dgm:cxn modelId="{712E3410-C531-4258-A7DA-8C019FF9147B}" type="presParOf" srcId="{4362858D-3C2E-4DE0-8032-60DDE71353F9}" destId="{29E7A798-853F-4776-9256-4824A9CB1E44}" srcOrd="3" destOrd="0" presId="urn:microsoft.com/office/officeart/2005/8/layout/cycle2"/>
    <dgm:cxn modelId="{33C73601-7CDC-4C64-A0C1-0864FC25A717}" type="presParOf" srcId="{29E7A798-853F-4776-9256-4824A9CB1E44}" destId="{3B2D8B90-E598-4AE8-983D-800D77A9646F}" srcOrd="0" destOrd="0" presId="urn:microsoft.com/office/officeart/2005/8/layout/cycle2"/>
    <dgm:cxn modelId="{FB5B6904-4195-4BDA-B7B4-0B8910236CF1}" type="presParOf" srcId="{4362858D-3C2E-4DE0-8032-60DDE71353F9}" destId="{F7A52A2D-9A03-4BDD-8B36-E64AABF318DB}" srcOrd="4" destOrd="0" presId="urn:microsoft.com/office/officeart/2005/8/layout/cycle2"/>
    <dgm:cxn modelId="{97156228-131C-4B47-9BD7-92432F725CB5}" type="presParOf" srcId="{4362858D-3C2E-4DE0-8032-60DDE71353F9}" destId="{6F54AA0C-F12A-46FB-84BD-923B0ABF16FC}" srcOrd="5" destOrd="0" presId="urn:microsoft.com/office/officeart/2005/8/layout/cycle2"/>
    <dgm:cxn modelId="{ECBB5150-E3E6-4B6F-8200-BCF9D0599047}" type="presParOf" srcId="{6F54AA0C-F12A-46FB-84BD-923B0ABF16FC}" destId="{E0F050D5-5FFD-47C9-91AD-6EAF628C0BB7}" srcOrd="0" destOrd="0" presId="urn:microsoft.com/office/officeart/2005/8/layout/cycle2"/>
    <dgm:cxn modelId="{6FB2CB71-0D77-4E85-921E-E207EB17FEB9}" type="presParOf" srcId="{4362858D-3C2E-4DE0-8032-60DDE71353F9}" destId="{DE6FD2D8-8D04-44F9-A65F-3B26A0E6A9E1}" srcOrd="6" destOrd="0" presId="urn:microsoft.com/office/officeart/2005/8/layout/cycle2"/>
    <dgm:cxn modelId="{2E0725BA-02D6-40DD-A01C-A3993AA0CCD5}" type="presParOf" srcId="{4362858D-3C2E-4DE0-8032-60DDE71353F9}" destId="{C248A41E-D3D3-4E0A-82A8-CF2BE8AF61C2}" srcOrd="7" destOrd="0" presId="urn:microsoft.com/office/officeart/2005/8/layout/cycle2"/>
    <dgm:cxn modelId="{E45186E1-A0A5-4153-87A0-81BB4E536C2B}" type="presParOf" srcId="{C248A41E-D3D3-4E0A-82A8-CF2BE8AF61C2}" destId="{78AB1053-DD77-406D-A7BD-3B00BB90690D}" srcOrd="0" destOrd="0" presId="urn:microsoft.com/office/officeart/2005/8/layout/cycle2"/>
    <dgm:cxn modelId="{D4D04A21-D51E-45A7-B6C6-A3118DC64FD6}" type="presParOf" srcId="{4362858D-3C2E-4DE0-8032-60DDE71353F9}" destId="{17080E01-E85A-442D-9E63-C7449BA34FCC}" srcOrd="8" destOrd="0" presId="urn:microsoft.com/office/officeart/2005/8/layout/cycle2"/>
    <dgm:cxn modelId="{68784A38-D5F1-46D1-B75A-A1193DDE1F72}" type="presParOf" srcId="{4362858D-3C2E-4DE0-8032-60DDE71353F9}" destId="{D92B2C50-82BB-4084-9800-34379F2C0F32}" srcOrd="9" destOrd="0" presId="urn:microsoft.com/office/officeart/2005/8/layout/cycle2"/>
    <dgm:cxn modelId="{5E86DA1F-C046-44F8-8871-8C420E621BE0}" type="presParOf" srcId="{D92B2C50-82BB-4084-9800-34379F2C0F32}" destId="{7C531741-DCC9-486B-94FA-E951FD1E369D}" srcOrd="0" destOrd="0" presId="urn:microsoft.com/office/officeart/2005/8/layout/cycle2"/>
    <dgm:cxn modelId="{08F634F3-538C-40D8-BE41-4C52C9C142D4}" type="presParOf" srcId="{4362858D-3C2E-4DE0-8032-60DDE71353F9}" destId="{4F932D5F-517E-47CB-9323-DC4F865FDA4A}" srcOrd="10" destOrd="0" presId="urn:microsoft.com/office/officeart/2005/8/layout/cycle2"/>
    <dgm:cxn modelId="{9B10FC61-2775-4EBA-AC4F-ED10ABF97750}" type="presParOf" srcId="{4362858D-3C2E-4DE0-8032-60DDE71353F9}" destId="{5708E216-B964-4A32-8513-4435E3EF8DF2}" srcOrd="11" destOrd="0" presId="urn:microsoft.com/office/officeart/2005/8/layout/cycle2"/>
    <dgm:cxn modelId="{313392BC-823B-4655-A5EC-1A868677B5AA}" type="presParOf" srcId="{5708E216-B964-4A32-8513-4435E3EF8DF2}" destId="{CED6EF45-DF6B-4265-8723-25108AC313FD}" srcOrd="0" destOrd="0" presId="urn:microsoft.com/office/officeart/2005/8/layout/cycle2"/>
    <dgm:cxn modelId="{7235FAA5-CDF1-4EE7-A7E9-D365302B874B}" type="presParOf" srcId="{4362858D-3C2E-4DE0-8032-60DDE71353F9}" destId="{2454ED42-542C-4173-B933-0C040287ED79}" srcOrd="12" destOrd="0" presId="urn:microsoft.com/office/officeart/2005/8/layout/cycle2"/>
    <dgm:cxn modelId="{ED4D668C-A18B-4576-BEDD-AFFF8EB12E11}" type="presParOf" srcId="{4362858D-3C2E-4DE0-8032-60DDE71353F9}" destId="{39808C08-BF8D-48FA-B3C9-B51C1DC5C218}" srcOrd="13" destOrd="0" presId="urn:microsoft.com/office/officeart/2005/8/layout/cycle2"/>
    <dgm:cxn modelId="{077B8F07-95AD-4822-B750-990995B0C53C}"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00FF00"/>
        </a:solidFill>
      </dgm:spPr>
      <dgm:t>
        <a:bodyPr/>
        <a:lstStyle/>
        <a:p>
          <a:r>
            <a:rPr lang="en-GB" sz="900" b="1">
              <a:solidFill>
                <a:sysClr val="windowText" lastClr="000000"/>
              </a:solidFill>
            </a:rPr>
            <a:t>To continue to build links of transition with pre-school including moderation and shared days</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00FF00"/>
        </a:solidFill>
      </dgm:spPr>
      <dgm:t>
        <a:bodyPr/>
        <a:lstStyle/>
        <a:p>
          <a:r>
            <a:rPr lang="en-GB" sz="900" b="1">
              <a:solidFill>
                <a:sysClr val="windowText" lastClr="000000"/>
              </a:solidFill>
            </a:rPr>
            <a:t>GB newsletters to continue</a:t>
          </a: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00FFFF"/>
        </a:solidFill>
      </dgm:spPr>
      <dgm:t>
        <a:bodyPr/>
        <a:lstStyle/>
        <a:p>
          <a:r>
            <a:rPr lang="en-GB" sz="900" b="1">
              <a:solidFill>
                <a:sysClr val="windowText" lastClr="000000"/>
              </a:solidFill>
            </a:rPr>
            <a:t>To raise profile of mental health and well-being</a:t>
          </a:r>
          <a:endParaRPr lang="en-GB" sz="900">
            <a:solidFill>
              <a:sysClr val="windowText" lastClr="000000"/>
            </a:solidFill>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00FF00"/>
        </a:solidFill>
      </dgm:spPr>
      <dgm:t>
        <a:bodyPr/>
        <a:lstStyle/>
        <a:p>
          <a:r>
            <a:rPr lang="en-GB" sz="900" b="1">
              <a:solidFill>
                <a:sysClr val="windowText" lastClr="000000"/>
              </a:solidFill>
            </a:rPr>
            <a:t>Continue to monitor Pre-School numbers and funding</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FE32832-7FF4-4DE3-A110-B1D308082BBB}">
      <dgm:prSet phldrT="[Text]" custT="1"/>
      <dgm:spPr>
        <a:solidFill>
          <a:srgbClr val="00FFFF"/>
        </a:solidFill>
      </dgm:spPr>
      <dgm:t>
        <a:bodyPr/>
        <a:lstStyle/>
        <a:p>
          <a:r>
            <a:rPr lang="en-GB" sz="900" b="1">
              <a:solidFill>
                <a:sysClr val="windowText" lastClr="000000"/>
              </a:solidFill>
            </a:rPr>
            <a:t>Plan replacement or fixture of some Trim trail posts identified as needing replacement in the future </a:t>
          </a:r>
        </a:p>
      </dgm:t>
    </dgm:pt>
    <dgm:pt modelId="{663464D8-702D-4AB1-81DA-B5042178588A}" type="parTrans" cxnId="{77CD28C8-B04C-4306-99BF-259FE4CE98BB}">
      <dgm:prSet/>
      <dgm:spPr/>
      <dgm:t>
        <a:bodyPr/>
        <a:lstStyle/>
        <a:p>
          <a:endParaRPr lang="en-GB"/>
        </a:p>
      </dgm:t>
    </dgm:pt>
    <dgm:pt modelId="{D58BFE48-71A3-423D-BFA6-E58B5586ACB8}" type="sibTrans" cxnId="{77CD28C8-B04C-4306-99BF-259FE4CE98BB}">
      <dgm:prSet/>
      <dgm:spPr/>
      <dgm:t>
        <a:bodyPr/>
        <a:lstStyle/>
        <a:p>
          <a:endParaRPr lang="en-GB"/>
        </a:p>
      </dgm:t>
    </dgm:pt>
    <dgm:pt modelId="{DB730EF7-5294-47B9-9DF9-88F96AF85202}">
      <dgm:prSet custT="1"/>
      <dgm:spPr>
        <a:solidFill>
          <a:srgbClr val="00FFFF"/>
        </a:solidFill>
      </dgm:spPr>
      <dgm:t>
        <a:bodyPr/>
        <a:lstStyle/>
        <a:p>
          <a:r>
            <a:rPr lang="en-GB" sz="900" b="1">
              <a:solidFill>
                <a:sysClr val="windowText" lastClr="000000"/>
              </a:solidFill>
            </a:rPr>
            <a:t>To continue to develop Building Learning for impact on learning</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chemeClr val="accent4">
            <a:lumMod val="40000"/>
            <a:lumOff val="60000"/>
          </a:schemeClr>
        </a:solidFill>
      </dgm:spPr>
      <dgm:t>
        <a:bodyPr/>
        <a:lstStyle/>
        <a:p>
          <a:r>
            <a:rPr lang="en-GB" b="1">
              <a:solidFill>
                <a:sysClr val="windowText" lastClr="000000"/>
              </a:solidFill>
            </a:rPr>
            <a:t>Current Priorities 19/20</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700000" custLinFactY="-200000" custLinFactNeighborX="-749071" custLinFactNeighborY="-255888"/>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158609" custScaleY="109112">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200000" custLinFactY="-13482" custLinFactNeighborX="-246713"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151564"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37797">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38182">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300000" custLinFactY="21048" custLinFactNeighborX="329881"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9A3483BF-1DDF-4521-B7D7-35E9F7ED6623}" type="presOf" srcId="{89F9E857-8B01-4C33-A35E-708D45105A91}" destId="{861FBC33-8AFD-4DC6-A134-C7F30D734390}" srcOrd="0" destOrd="0" presId="urn:microsoft.com/office/officeart/2005/8/layout/cycle2"/>
    <dgm:cxn modelId="{2ACB5CF5-A1B3-4494-BA41-5659A92766BB}" type="presOf" srcId="{57113505-A363-40A2-8C7A-816959787560}" destId="{17080E01-E85A-442D-9E63-C7449BA34FCC}" srcOrd="0" destOrd="0" presId="urn:microsoft.com/office/officeart/2005/8/layout/cycle2"/>
    <dgm:cxn modelId="{052ED3E6-06A3-4297-B574-D4D7CDD875C9}" type="presOf" srcId="{DB730EF7-5294-47B9-9DF9-88F96AF85202}" destId="{C54F293B-54E4-440D-96A0-D28783B86F94}" srcOrd="0" destOrd="0" presId="urn:microsoft.com/office/officeart/2005/8/layout/cycle2"/>
    <dgm:cxn modelId="{931052BB-B066-4585-85E5-FFFD86769AB2}" type="presOf" srcId="{8A2D9DA3-426E-4FE8-ACA2-E9CAD5DA8FFB}" destId="{F80F41AE-8A1F-4CC5-A8BB-D54FE29EED7F}"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439CC94F-D522-4A7C-886E-AD981DCA75DC}" type="presOf" srcId="{0B241B94-72FF-4406-8504-08A4FFE5EAAB}" destId="{E0F050D5-5FFD-47C9-91AD-6EAF628C0BB7}" srcOrd="1"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5ACC5AFF-09DB-4C15-86C4-A2F2A35558F1}" type="presOf" srcId="{A674F36B-0EE6-420C-8A28-3FF38DF133C3}" destId="{F7A52A2D-9A03-4BDD-8B36-E64AABF318DB}" srcOrd="0" destOrd="0" presId="urn:microsoft.com/office/officeart/2005/8/layout/cycle2"/>
    <dgm:cxn modelId="{588609A0-0EB5-46B0-9314-15E00DEDE7A5}" type="presOf" srcId="{FEADD402-D5D2-4446-8BDE-62F5E54FA77C}" destId="{CED6EF45-DF6B-4265-8723-25108AC313FD}" srcOrd="1" destOrd="0" presId="urn:microsoft.com/office/officeart/2005/8/layout/cycle2"/>
    <dgm:cxn modelId="{FDF9BF25-BDFE-41B1-B4A3-505F28CF6260}" type="presOf" srcId="{2F315333-9332-43A2-A327-C1C2FF8BDEF9}" destId="{C248A41E-D3D3-4E0A-82A8-CF2BE8AF61C2}" srcOrd="0" destOrd="0" presId="urn:microsoft.com/office/officeart/2005/8/layout/cycle2"/>
    <dgm:cxn modelId="{187DACF1-1151-43EB-930E-1DB3A4A3CD1B}" type="presOf" srcId="{42E7EA44-A0CB-4AEB-ADE9-7EDB12B86A37}" destId="{D92B2C50-82BB-4084-9800-34379F2C0F32}" srcOrd="0" destOrd="0" presId="urn:microsoft.com/office/officeart/2005/8/layout/cycle2"/>
    <dgm:cxn modelId="{7EBA05C0-F9FA-44FC-BCE2-B1DA06E46867}" type="presOf" srcId="{42E7EA44-A0CB-4AEB-ADE9-7EDB12B86A37}" destId="{7C531741-DCC9-486B-94FA-E951FD1E369D}" srcOrd="1" destOrd="0" presId="urn:microsoft.com/office/officeart/2005/8/layout/cycle2"/>
    <dgm:cxn modelId="{EDF5D575-D502-42F3-96AA-C42ECB3E3A94}" type="presOf" srcId="{D58BFE48-71A3-423D-BFA6-E58B5586ACB8}" destId="{1739F0D4-504C-475D-A79A-D68A89192DAF}" srcOrd="1" destOrd="0" presId="urn:microsoft.com/office/officeart/2005/8/layout/cycle2"/>
    <dgm:cxn modelId="{912E08F0-8A1C-4000-A1EF-C8E93B5AFC02}" type="presOf" srcId="{2F315333-9332-43A2-A327-C1C2FF8BDEF9}" destId="{78AB1053-DD77-406D-A7BD-3B00BB90690D}" srcOrd="1"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5BBD9478-411D-44AC-8079-90AD4E9CCB02}" type="presOf" srcId="{E8A8DC78-5BC9-4333-A558-563A8D206976}" destId="{29E7A798-853F-4776-9256-4824A9CB1E44}" srcOrd="0" destOrd="0" presId="urn:microsoft.com/office/officeart/2005/8/layout/cycle2"/>
    <dgm:cxn modelId="{55F41E34-B30F-4123-B10D-613208AF52E6}" type="presOf" srcId="{E8A8DC78-5BC9-4333-A558-563A8D206976}" destId="{3B2D8B90-E598-4AE8-983D-800D77A9646F}" srcOrd="1" destOrd="0" presId="urn:microsoft.com/office/officeart/2005/8/layout/cycle2"/>
    <dgm:cxn modelId="{3E9884BE-416F-4A43-876E-53997CEE5498}" type="presOf" srcId="{229957EA-9C0A-41CF-92A3-B52125D638EF}" destId="{4F932D5F-517E-47CB-9323-DC4F865FDA4A}" srcOrd="0" destOrd="0" presId="urn:microsoft.com/office/officeart/2005/8/layout/cycle2"/>
    <dgm:cxn modelId="{2238F8A8-3ACA-4D4F-A849-AC072FAD5D26}" type="presOf" srcId="{CCB68D6C-A305-4D09-8201-18DC13516174}" destId="{DE6FD2D8-8D04-44F9-A65F-3B26A0E6A9E1}" srcOrd="0" destOrd="0" presId="urn:microsoft.com/office/officeart/2005/8/layout/cycle2"/>
    <dgm:cxn modelId="{E407C393-E3B0-48CC-B89E-E2B0A6603E40}" type="presOf" srcId="{D58BFE48-71A3-423D-BFA6-E58B5586ACB8}" destId="{39808C08-BF8D-48FA-B3C9-B51C1DC5C218}" srcOrd="0" destOrd="0" presId="urn:microsoft.com/office/officeart/2005/8/layout/cycle2"/>
    <dgm:cxn modelId="{2C628DE7-4AA1-4003-8F83-62DDF35A1300}" type="presOf" srcId="{DCE2BF11-3CE5-444E-81B0-8513F3DA5C9A}" destId="{4362858D-3C2E-4DE0-8032-60DDE71353F9}" srcOrd="0" destOrd="0" presId="urn:microsoft.com/office/officeart/2005/8/layout/cycle2"/>
    <dgm:cxn modelId="{3BD2D2B5-C494-436C-B8B0-B2ED08DF8E21}" type="presOf" srcId="{FEADD402-D5D2-4446-8BDE-62F5E54FA77C}" destId="{5708E216-B964-4A32-8513-4435E3EF8DF2}" srcOrd="0"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6FE004A5-8685-4746-B0A8-4868C70EA2B6}" type="presOf" srcId="{0B241B94-72FF-4406-8504-08A4FFE5EAAB}" destId="{6F54AA0C-F12A-46FB-84BD-923B0ABF16FC}" srcOrd="0" destOrd="0" presId="urn:microsoft.com/office/officeart/2005/8/layout/cycle2"/>
    <dgm:cxn modelId="{CF41A817-9697-44EA-82B9-9028C7631088}" type="presOf" srcId="{8A2D9DA3-426E-4FE8-ACA2-E9CAD5DA8FFB}" destId="{97603001-8B50-4702-B1C9-75B286456583}" srcOrd="1" destOrd="0" presId="urn:microsoft.com/office/officeart/2005/8/layout/cycle2"/>
    <dgm:cxn modelId="{AD535FFC-F6ED-4824-8F42-EFA49BE97FFA}" srcId="{DCE2BF11-3CE5-444E-81B0-8513F3DA5C9A}" destId="{229957EA-9C0A-41CF-92A3-B52125D638EF}" srcOrd="5" destOrd="0" parTransId="{0F01B66F-376A-4DFE-82A4-D61B63921E30}" sibTransId="{FEADD402-D5D2-4446-8BDE-62F5E54FA77C}"/>
    <dgm:cxn modelId="{3F01D210-12F5-4B15-B579-93B4D5786C1F}" type="presOf" srcId="{DFE32832-7FF4-4DE3-A110-B1D308082BBB}" destId="{2454ED42-542C-4173-B933-0C040287ED79}" srcOrd="0" destOrd="0" presId="urn:microsoft.com/office/officeart/2005/8/layout/cycle2"/>
    <dgm:cxn modelId="{77CD28C8-B04C-4306-99BF-259FE4CE98BB}" srcId="{DCE2BF11-3CE5-444E-81B0-8513F3DA5C9A}" destId="{DFE32832-7FF4-4DE3-A110-B1D308082BBB}" srcOrd="6" destOrd="0" parTransId="{663464D8-702D-4AB1-81DA-B5042178588A}" sibTransId="{D58BFE48-71A3-423D-BFA6-E58B5586ACB8}"/>
    <dgm:cxn modelId="{9B87C325-30AB-4CBF-A777-3FDB04686CC7}" srcId="{DCE2BF11-3CE5-444E-81B0-8513F3DA5C9A}" destId="{DB730EF7-5294-47B9-9DF9-88F96AF85202}" srcOrd="1" destOrd="0" parTransId="{FCA2AD29-6DA9-4E8D-900E-430005A92626}" sibTransId="{E8A8DC78-5BC9-4333-A558-563A8D206976}"/>
    <dgm:cxn modelId="{5B39E803-E51B-4207-8CE8-FE6B8848215F}" type="presParOf" srcId="{4362858D-3C2E-4DE0-8032-60DDE71353F9}" destId="{861FBC33-8AFD-4DC6-A134-C7F30D734390}" srcOrd="0" destOrd="0" presId="urn:microsoft.com/office/officeart/2005/8/layout/cycle2"/>
    <dgm:cxn modelId="{2B0EBB67-F959-43EA-AD93-0FDBD255263A}" type="presParOf" srcId="{4362858D-3C2E-4DE0-8032-60DDE71353F9}" destId="{F80F41AE-8A1F-4CC5-A8BB-D54FE29EED7F}" srcOrd="1" destOrd="0" presId="urn:microsoft.com/office/officeart/2005/8/layout/cycle2"/>
    <dgm:cxn modelId="{C91B66C1-6A5E-4442-81DF-B1E68D9959A7}" type="presParOf" srcId="{F80F41AE-8A1F-4CC5-A8BB-D54FE29EED7F}" destId="{97603001-8B50-4702-B1C9-75B286456583}" srcOrd="0" destOrd="0" presId="urn:microsoft.com/office/officeart/2005/8/layout/cycle2"/>
    <dgm:cxn modelId="{8C53ADA4-2FAC-45D8-86AF-EC2826D03A4A}" type="presParOf" srcId="{4362858D-3C2E-4DE0-8032-60DDE71353F9}" destId="{C54F293B-54E4-440D-96A0-D28783B86F94}" srcOrd="2" destOrd="0" presId="urn:microsoft.com/office/officeart/2005/8/layout/cycle2"/>
    <dgm:cxn modelId="{D46B90C5-FD98-4CA9-BA29-4F0EB38A7149}" type="presParOf" srcId="{4362858D-3C2E-4DE0-8032-60DDE71353F9}" destId="{29E7A798-853F-4776-9256-4824A9CB1E44}" srcOrd="3" destOrd="0" presId="urn:microsoft.com/office/officeart/2005/8/layout/cycle2"/>
    <dgm:cxn modelId="{700E6FED-940B-482F-A06B-B292A353F2D7}" type="presParOf" srcId="{29E7A798-853F-4776-9256-4824A9CB1E44}" destId="{3B2D8B90-E598-4AE8-983D-800D77A9646F}" srcOrd="0" destOrd="0" presId="urn:microsoft.com/office/officeart/2005/8/layout/cycle2"/>
    <dgm:cxn modelId="{F01F4574-385C-4CF3-924A-4A107075DC81}" type="presParOf" srcId="{4362858D-3C2E-4DE0-8032-60DDE71353F9}" destId="{F7A52A2D-9A03-4BDD-8B36-E64AABF318DB}" srcOrd="4" destOrd="0" presId="urn:microsoft.com/office/officeart/2005/8/layout/cycle2"/>
    <dgm:cxn modelId="{FDF1354A-B73F-4B9F-8384-1C13AC126E24}" type="presParOf" srcId="{4362858D-3C2E-4DE0-8032-60DDE71353F9}" destId="{6F54AA0C-F12A-46FB-84BD-923B0ABF16FC}" srcOrd="5" destOrd="0" presId="urn:microsoft.com/office/officeart/2005/8/layout/cycle2"/>
    <dgm:cxn modelId="{80BA6D92-7C20-40E7-87CD-37A3A0DD2447}" type="presParOf" srcId="{6F54AA0C-F12A-46FB-84BD-923B0ABF16FC}" destId="{E0F050D5-5FFD-47C9-91AD-6EAF628C0BB7}" srcOrd="0" destOrd="0" presId="urn:microsoft.com/office/officeart/2005/8/layout/cycle2"/>
    <dgm:cxn modelId="{C43A843F-E732-435D-9DB6-064B18F8B2E8}" type="presParOf" srcId="{4362858D-3C2E-4DE0-8032-60DDE71353F9}" destId="{DE6FD2D8-8D04-44F9-A65F-3B26A0E6A9E1}" srcOrd="6" destOrd="0" presId="urn:microsoft.com/office/officeart/2005/8/layout/cycle2"/>
    <dgm:cxn modelId="{B8CA609F-6898-4B30-8600-9B89B9499D65}" type="presParOf" srcId="{4362858D-3C2E-4DE0-8032-60DDE71353F9}" destId="{C248A41E-D3D3-4E0A-82A8-CF2BE8AF61C2}" srcOrd="7" destOrd="0" presId="urn:microsoft.com/office/officeart/2005/8/layout/cycle2"/>
    <dgm:cxn modelId="{D6AF372C-E6DC-4DF6-987B-3F21DFCF7E83}" type="presParOf" srcId="{C248A41E-D3D3-4E0A-82A8-CF2BE8AF61C2}" destId="{78AB1053-DD77-406D-A7BD-3B00BB90690D}" srcOrd="0" destOrd="0" presId="urn:microsoft.com/office/officeart/2005/8/layout/cycle2"/>
    <dgm:cxn modelId="{D97C60ED-98E3-4179-A83F-D65C87678AA1}" type="presParOf" srcId="{4362858D-3C2E-4DE0-8032-60DDE71353F9}" destId="{17080E01-E85A-442D-9E63-C7449BA34FCC}" srcOrd="8" destOrd="0" presId="urn:microsoft.com/office/officeart/2005/8/layout/cycle2"/>
    <dgm:cxn modelId="{C15F58B4-8401-42CC-9CC9-E8D2A2A74710}" type="presParOf" srcId="{4362858D-3C2E-4DE0-8032-60DDE71353F9}" destId="{D92B2C50-82BB-4084-9800-34379F2C0F32}" srcOrd="9" destOrd="0" presId="urn:microsoft.com/office/officeart/2005/8/layout/cycle2"/>
    <dgm:cxn modelId="{B47D09C1-685E-4C6D-B38A-FF5B0CD1FE33}" type="presParOf" srcId="{D92B2C50-82BB-4084-9800-34379F2C0F32}" destId="{7C531741-DCC9-486B-94FA-E951FD1E369D}" srcOrd="0" destOrd="0" presId="urn:microsoft.com/office/officeart/2005/8/layout/cycle2"/>
    <dgm:cxn modelId="{38945306-E855-4B3D-B9E6-5AE0EB69CF5F}" type="presParOf" srcId="{4362858D-3C2E-4DE0-8032-60DDE71353F9}" destId="{4F932D5F-517E-47CB-9323-DC4F865FDA4A}" srcOrd="10" destOrd="0" presId="urn:microsoft.com/office/officeart/2005/8/layout/cycle2"/>
    <dgm:cxn modelId="{3069DE92-E86B-4DA7-8DE3-82EE23F98443}" type="presParOf" srcId="{4362858D-3C2E-4DE0-8032-60DDE71353F9}" destId="{5708E216-B964-4A32-8513-4435E3EF8DF2}" srcOrd="11" destOrd="0" presId="urn:microsoft.com/office/officeart/2005/8/layout/cycle2"/>
    <dgm:cxn modelId="{ACFC3580-4894-4938-9E50-C3A06C274C73}" type="presParOf" srcId="{5708E216-B964-4A32-8513-4435E3EF8DF2}" destId="{CED6EF45-DF6B-4265-8723-25108AC313FD}" srcOrd="0" destOrd="0" presId="urn:microsoft.com/office/officeart/2005/8/layout/cycle2"/>
    <dgm:cxn modelId="{1A0C87BE-4D4B-4F13-A336-24F2577E1619}" type="presParOf" srcId="{4362858D-3C2E-4DE0-8032-60DDE71353F9}" destId="{2454ED42-542C-4173-B933-0C040287ED79}" srcOrd="12" destOrd="0" presId="urn:microsoft.com/office/officeart/2005/8/layout/cycle2"/>
    <dgm:cxn modelId="{7BF1D983-5C5A-4925-B688-B2F1C16B334A}" type="presParOf" srcId="{4362858D-3C2E-4DE0-8032-60DDE71353F9}" destId="{39808C08-BF8D-48FA-B3C9-B51C1DC5C218}" srcOrd="13" destOrd="0" presId="urn:microsoft.com/office/officeart/2005/8/layout/cycle2"/>
    <dgm:cxn modelId="{0E3C9867-6EFA-41FB-B7D5-75F1DE5B626C}"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00FF00"/>
        </a:solidFill>
      </dgm:spPr>
      <dgm:t>
        <a:bodyPr/>
        <a:lstStyle/>
        <a:p>
          <a:r>
            <a:rPr lang="en-GB" sz="900" b="1">
              <a:solidFill>
                <a:sysClr val="windowText" lastClr="000000"/>
              </a:solidFill>
            </a:rPr>
            <a:t>Budget for further fencing at the front of the school</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00B0F0"/>
        </a:solidFill>
      </dgm:spPr>
      <dgm:t>
        <a:bodyPr/>
        <a:lstStyle/>
        <a:p>
          <a:r>
            <a:rPr lang="en-GB" sz="900" b="1">
              <a:solidFill>
                <a:sysClr val="windowText" lastClr="000000"/>
              </a:solidFill>
            </a:rPr>
            <a:t>To take part in the DFE Fibre BB option (part funded)</a:t>
          </a: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00FFFF"/>
        </a:solidFill>
      </dgm:spPr>
      <dgm:t>
        <a:bodyPr/>
        <a:lstStyle/>
        <a:p>
          <a:r>
            <a:rPr lang="en-GB" sz="900" b="1">
              <a:solidFill>
                <a:sysClr val="windowText" lastClr="000000"/>
              </a:solidFill>
            </a:rPr>
            <a:t>To rejoin a sports network for further opportunities</a:t>
          </a: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00FF00"/>
        </a:solidFill>
      </dgm:spPr>
      <dgm:t>
        <a:bodyPr/>
        <a:lstStyle/>
        <a:p>
          <a:r>
            <a:rPr lang="en-GB" sz="900" b="1">
              <a:solidFill>
                <a:sysClr val="windowText" lastClr="000000"/>
              </a:solidFill>
            </a:rPr>
            <a:t>Investigate outdoor gym and possibly replacement Trim Trial </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FE32832-7FF4-4DE3-A110-B1D308082BBB}">
      <dgm:prSet phldrT="[Text]" custT="1"/>
      <dgm:spPr>
        <a:solidFill>
          <a:srgbClr val="00FFFF"/>
        </a:solidFill>
      </dgm:spPr>
      <dgm:t>
        <a:bodyPr/>
        <a:lstStyle/>
        <a:p>
          <a:r>
            <a:rPr lang="en-GB" sz="900" b="1">
              <a:solidFill>
                <a:sysClr val="windowText" lastClr="000000"/>
              </a:solidFill>
            </a:rPr>
            <a:t>To plan for replacement Elliot building and school roof – Long term Bid for funding</a:t>
          </a:r>
        </a:p>
      </dgm:t>
    </dgm:pt>
    <dgm:pt modelId="{663464D8-702D-4AB1-81DA-B5042178588A}" type="parTrans" cxnId="{77CD28C8-B04C-4306-99BF-259FE4CE98BB}">
      <dgm:prSet/>
      <dgm:spPr/>
      <dgm:t>
        <a:bodyPr/>
        <a:lstStyle/>
        <a:p>
          <a:endParaRPr lang="en-GB"/>
        </a:p>
      </dgm:t>
    </dgm:pt>
    <dgm:pt modelId="{D58BFE48-71A3-423D-BFA6-E58B5586ACB8}" type="sibTrans" cxnId="{77CD28C8-B04C-4306-99BF-259FE4CE98BB}">
      <dgm:prSet/>
      <dgm:spPr/>
      <dgm:t>
        <a:bodyPr/>
        <a:lstStyle/>
        <a:p>
          <a:endParaRPr lang="en-GB"/>
        </a:p>
      </dgm:t>
    </dgm:pt>
    <dgm:pt modelId="{DB730EF7-5294-47B9-9DF9-88F96AF85202}">
      <dgm:prSet custT="1"/>
      <dgm:spPr>
        <a:solidFill>
          <a:srgbClr val="00FF00"/>
        </a:solidFill>
      </dgm:spPr>
      <dgm:t>
        <a:bodyPr/>
        <a:lstStyle/>
        <a:p>
          <a:r>
            <a:rPr lang="en-GB" sz="900" b="1">
              <a:solidFill>
                <a:sysClr val="windowText" lastClr="000000"/>
              </a:solidFill>
            </a:rPr>
            <a:t>To continue to develop Parent Communication at Deerhurst through the role of Parent Forum</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chemeClr val="accent4">
            <a:lumMod val="40000"/>
            <a:lumOff val="60000"/>
          </a:schemeClr>
        </a:solidFill>
      </dgm:spPr>
      <dgm:t>
        <a:bodyPr/>
        <a:lstStyle/>
        <a:p>
          <a:r>
            <a:rPr lang="en-GB" b="1">
              <a:solidFill>
                <a:sysClr val="windowText" lastClr="000000"/>
              </a:solidFill>
            </a:rPr>
            <a:t>Current Priorities 19/20</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700000" custLinFactY="-200000" custLinFactNeighborX="-749071" custLinFactNeighborY="-255888"/>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158609" custScaleY="109112">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200000" custLinFactY="-13482" custLinFactNeighborX="-246713"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151564"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37797">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38182">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300000" custLinFactY="21048" custLinFactNeighborX="329881"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FACCB02D-7AED-49A4-BEA1-6CE1598A4A9B}" type="presOf" srcId="{0B241B94-72FF-4406-8504-08A4FFE5EAAB}" destId="{E0F050D5-5FFD-47C9-91AD-6EAF628C0BB7}" srcOrd="1" destOrd="0" presId="urn:microsoft.com/office/officeart/2005/8/layout/cycle2"/>
    <dgm:cxn modelId="{42F90268-A9A6-4E09-AD02-CA253322F416}" type="presOf" srcId="{DB730EF7-5294-47B9-9DF9-88F96AF85202}" destId="{C54F293B-54E4-440D-96A0-D28783B86F94}" srcOrd="0" destOrd="0" presId="urn:microsoft.com/office/officeart/2005/8/layout/cycle2"/>
    <dgm:cxn modelId="{7F1BFEAC-FA49-43AC-804B-FA1A517C9E9C}" type="presOf" srcId="{42E7EA44-A0CB-4AEB-ADE9-7EDB12B86A37}" destId="{D92B2C50-82BB-4084-9800-34379F2C0F32}" srcOrd="0" destOrd="0" presId="urn:microsoft.com/office/officeart/2005/8/layout/cycle2"/>
    <dgm:cxn modelId="{9AE6B002-4215-473E-B857-26DA6F36D1DF}" type="presOf" srcId="{D58BFE48-71A3-423D-BFA6-E58B5586ACB8}" destId="{1739F0D4-504C-475D-A79A-D68A89192DAF}" srcOrd="1"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A99A7EEC-D47C-488D-88EF-52B316AF20BE}" type="presOf" srcId="{DCE2BF11-3CE5-444E-81B0-8513F3DA5C9A}" destId="{4362858D-3C2E-4DE0-8032-60DDE71353F9}"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EEAC45C3-3AF7-4687-A1DE-ABE05BADA039}" type="presOf" srcId="{0B241B94-72FF-4406-8504-08A4FFE5EAAB}" destId="{6F54AA0C-F12A-46FB-84BD-923B0ABF16FC}" srcOrd="0" destOrd="0" presId="urn:microsoft.com/office/officeart/2005/8/layout/cycle2"/>
    <dgm:cxn modelId="{22183F5F-1EE6-424C-91FD-6F728BDAA5C1}" type="presOf" srcId="{57113505-A363-40A2-8C7A-816959787560}" destId="{17080E01-E85A-442D-9E63-C7449BA34FCC}" srcOrd="0" destOrd="0" presId="urn:microsoft.com/office/officeart/2005/8/layout/cycle2"/>
    <dgm:cxn modelId="{4B8775F9-6543-44AE-B93E-231D7AEFEE86}" type="presOf" srcId="{E8A8DC78-5BC9-4333-A558-563A8D206976}" destId="{3B2D8B90-E598-4AE8-983D-800D77A9646F}" srcOrd="1" destOrd="0" presId="urn:microsoft.com/office/officeart/2005/8/layout/cycle2"/>
    <dgm:cxn modelId="{C9E67762-E2F1-4245-87B4-B7866A77F1BB}" type="presOf" srcId="{8A2D9DA3-426E-4FE8-ACA2-E9CAD5DA8FFB}" destId="{97603001-8B50-4702-B1C9-75B286456583}" srcOrd="1" destOrd="0" presId="urn:microsoft.com/office/officeart/2005/8/layout/cycle2"/>
    <dgm:cxn modelId="{5EEC90AA-B62F-4BE5-BE78-990E4B5E4DF7}" type="presOf" srcId="{8A2D9DA3-426E-4FE8-ACA2-E9CAD5DA8FFB}" destId="{F80F41AE-8A1F-4CC5-A8BB-D54FE29EED7F}" srcOrd="0" destOrd="0" presId="urn:microsoft.com/office/officeart/2005/8/layout/cycle2"/>
    <dgm:cxn modelId="{0231BEBA-796F-48FC-B615-3E610FFD390E}" type="presOf" srcId="{2F315333-9332-43A2-A327-C1C2FF8BDEF9}" destId="{C248A41E-D3D3-4E0A-82A8-CF2BE8AF61C2}" srcOrd="0" destOrd="0" presId="urn:microsoft.com/office/officeart/2005/8/layout/cycle2"/>
    <dgm:cxn modelId="{BD627FD5-0205-4E06-AD3A-39FF2C9BE71E}" type="presOf" srcId="{FEADD402-D5D2-4446-8BDE-62F5E54FA77C}" destId="{CED6EF45-DF6B-4265-8723-25108AC313FD}" srcOrd="1" destOrd="0" presId="urn:microsoft.com/office/officeart/2005/8/layout/cycle2"/>
    <dgm:cxn modelId="{A2C338D3-9FF0-463A-A21D-17EFF0AE448D}" type="presOf" srcId="{A674F36B-0EE6-420C-8A28-3FF38DF133C3}" destId="{F7A52A2D-9A03-4BDD-8B36-E64AABF318DB}" srcOrd="0" destOrd="0" presId="urn:microsoft.com/office/officeart/2005/8/layout/cycle2"/>
    <dgm:cxn modelId="{E7678086-AC6C-45FD-8C3C-396CC29C3676}" type="presOf" srcId="{CCB68D6C-A305-4D09-8201-18DC13516174}" destId="{DE6FD2D8-8D04-44F9-A65F-3B26A0E6A9E1}" srcOrd="0" destOrd="0" presId="urn:microsoft.com/office/officeart/2005/8/layout/cycle2"/>
    <dgm:cxn modelId="{0C6C0930-F40B-42FD-A62E-A862A7E1D16D}" type="presOf" srcId="{229957EA-9C0A-41CF-92A3-B52125D638EF}" destId="{4F932D5F-517E-47CB-9323-DC4F865FDA4A}" srcOrd="0" destOrd="0" presId="urn:microsoft.com/office/officeart/2005/8/layout/cycle2"/>
    <dgm:cxn modelId="{D97E4BB0-762E-453B-B5DD-AF0637EB1A36}" type="presOf" srcId="{E8A8DC78-5BC9-4333-A558-563A8D206976}" destId="{29E7A798-853F-4776-9256-4824A9CB1E44}" srcOrd="0" destOrd="0" presId="urn:microsoft.com/office/officeart/2005/8/layout/cycle2"/>
    <dgm:cxn modelId="{01E4A099-66A7-476E-BD1F-AEF5AFD7715B}" type="presOf" srcId="{DFE32832-7FF4-4DE3-A110-B1D308082BBB}" destId="{2454ED42-542C-4173-B933-0C040287ED79}" srcOrd="0"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2F11F937-63E2-412D-854B-A77A4975B3B1}" type="presOf" srcId="{42E7EA44-A0CB-4AEB-ADE9-7EDB12B86A37}" destId="{7C531741-DCC9-486B-94FA-E951FD1E369D}" srcOrd="1" destOrd="0" presId="urn:microsoft.com/office/officeart/2005/8/layout/cycle2"/>
    <dgm:cxn modelId="{6043FE2F-563B-4D25-9465-07901FE2DF7D}" type="presOf" srcId="{FEADD402-D5D2-4446-8BDE-62F5E54FA77C}" destId="{5708E216-B964-4A32-8513-4435E3EF8DF2}" srcOrd="0" destOrd="0" presId="urn:microsoft.com/office/officeart/2005/8/layout/cycle2"/>
    <dgm:cxn modelId="{D1AF48DA-0B94-4D5A-9D90-036F0DD9418D}" type="presOf" srcId="{D58BFE48-71A3-423D-BFA6-E58B5586ACB8}" destId="{39808C08-BF8D-48FA-B3C9-B51C1DC5C218}" srcOrd="0"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85AA8996-A965-46E7-8D5E-1FD1954A58C0}" type="presOf" srcId="{89F9E857-8B01-4C33-A35E-708D45105A91}" destId="{861FBC33-8AFD-4DC6-A134-C7F30D734390}" srcOrd="0" destOrd="0" presId="urn:microsoft.com/office/officeart/2005/8/layout/cycle2"/>
    <dgm:cxn modelId="{AD535FFC-F6ED-4824-8F42-EFA49BE97FFA}" srcId="{DCE2BF11-3CE5-444E-81B0-8513F3DA5C9A}" destId="{229957EA-9C0A-41CF-92A3-B52125D638EF}" srcOrd="5" destOrd="0" parTransId="{0F01B66F-376A-4DFE-82A4-D61B63921E30}" sibTransId="{FEADD402-D5D2-4446-8BDE-62F5E54FA77C}"/>
    <dgm:cxn modelId="{77CD28C8-B04C-4306-99BF-259FE4CE98BB}" srcId="{DCE2BF11-3CE5-444E-81B0-8513F3DA5C9A}" destId="{DFE32832-7FF4-4DE3-A110-B1D308082BBB}" srcOrd="6" destOrd="0" parTransId="{663464D8-702D-4AB1-81DA-B5042178588A}" sibTransId="{D58BFE48-71A3-423D-BFA6-E58B5586ACB8}"/>
    <dgm:cxn modelId="{2CE2AAF7-4202-4272-A147-4AE317DA75A9}" type="presOf" srcId="{2F315333-9332-43A2-A327-C1C2FF8BDEF9}" destId="{78AB1053-DD77-406D-A7BD-3B00BB90690D}" srcOrd="1" destOrd="0" presId="urn:microsoft.com/office/officeart/2005/8/layout/cycle2"/>
    <dgm:cxn modelId="{9B87C325-30AB-4CBF-A777-3FDB04686CC7}" srcId="{DCE2BF11-3CE5-444E-81B0-8513F3DA5C9A}" destId="{DB730EF7-5294-47B9-9DF9-88F96AF85202}" srcOrd="1" destOrd="0" parTransId="{FCA2AD29-6DA9-4E8D-900E-430005A92626}" sibTransId="{E8A8DC78-5BC9-4333-A558-563A8D206976}"/>
    <dgm:cxn modelId="{927A3367-C4E6-4E5D-AF7F-E9BBAA4175C8}" type="presParOf" srcId="{4362858D-3C2E-4DE0-8032-60DDE71353F9}" destId="{861FBC33-8AFD-4DC6-A134-C7F30D734390}" srcOrd="0" destOrd="0" presId="urn:microsoft.com/office/officeart/2005/8/layout/cycle2"/>
    <dgm:cxn modelId="{DA4C56BB-3C6D-4809-9723-F5186F1E8DB4}" type="presParOf" srcId="{4362858D-3C2E-4DE0-8032-60DDE71353F9}" destId="{F80F41AE-8A1F-4CC5-A8BB-D54FE29EED7F}" srcOrd="1" destOrd="0" presId="urn:microsoft.com/office/officeart/2005/8/layout/cycle2"/>
    <dgm:cxn modelId="{3877A8CA-509A-47B3-B970-43CEEFE8E50B}" type="presParOf" srcId="{F80F41AE-8A1F-4CC5-A8BB-D54FE29EED7F}" destId="{97603001-8B50-4702-B1C9-75B286456583}" srcOrd="0" destOrd="0" presId="urn:microsoft.com/office/officeart/2005/8/layout/cycle2"/>
    <dgm:cxn modelId="{DA0486AE-069A-4005-929E-42A0F9CBF047}" type="presParOf" srcId="{4362858D-3C2E-4DE0-8032-60DDE71353F9}" destId="{C54F293B-54E4-440D-96A0-D28783B86F94}" srcOrd="2" destOrd="0" presId="urn:microsoft.com/office/officeart/2005/8/layout/cycle2"/>
    <dgm:cxn modelId="{0A9CF0BE-B0E1-4F96-8CD2-0A9A13376FE3}" type="presParOf" srcId="{4362858D-3C2E-4DE0-8032-60DDE71353F9}" destId="{29E7A798-853F-4776-9256-4824A9CB1E44}" srcOrd="3" destOrd="0" presId="urn:microsoft.com/office/officeart/2005/8/layout/cycle2"/>
    <dgm:cxn modelId="{B94E0813-1D55-46CC-A5A1-5050140F5240}" type="presParOf" srcId="{29E7A798-853F-4776-9256-4824A9CB1E44}" destId="{3B2D8B90-E598-4AE8-983D-800D77A9646F}" srcOrd="0" destOrd="0" presId="urn:microsoft.com/office/officeart/2005/8/layout/cycle2"/>
    <dgm:cxn modelId="{81B45164-7A7A-4BAF-A27F-F267CE386F41}" type="presParOf" srcId="{4362858D-3C2E-4DE0-8032-60DDE71353F9}" destId="{F7A52A2D-9A03-4BDD-8B36-E64AABF318DB}" srcOrd="4" destOrd="0" presId="urn:microsoft.com/office/officeart/2005/8/layout/cycle2"/>
    <dgm:cxn modelId="{C6011226-DEAB-400F-849F-BB0CE72A87FD}" type="presParOf" srcId="{4362858D-3C2E-4DE0-8032-60DDE71353F9}" destId="{6F54AA0C-F12A-46FB-84BD-923B0ABF16FC}" srcOrd="5" destOrd="0" presId="urn:microsoft.com/office/officeart/2005/8/layout/cycle2"/>
    <dgm:cxn modelId="{DFEE7D78-5B64-40FD-86E1-20E6D02BF4F7}" type="presParOf" srcId="{6F54AA0C-F12A-46FB-84BD-923B0ABF16FC}" destId="{E0F050D5-5FFD-47C9-91AD-6EAF628C0BB7}" srcOrd="0" destOrd="0" presId="urn:microsoft.com/office/officeart/2005/8/layout/cycle2"/>
    <dgm:cxn modelId="{16C0B846-523C-4BF3-9890-61B0EEA9127E}" type="presParOf" srcId="{4362858D-3C2E-4DE0-8032-60DDE71353F9}" destId="{DE6FD2D8-8D04-44F9-A65F-3B26A0E6A9E1}" srcOrd="6" destOrd="0" presId="urn:microsoft.com/office/officeart/2005/8/layout/cycle2"/>
    <dgm:cxn modelId="{2685D0B4-EF42-4073-9F7A-148CC23F6A0D}" type="presParOf" srcId="{4362858D-3C2E-4DE0-8032-60DDE71353F9}" destId="{C248A41E-D3D3-4E0A-82A8-CF2BE8AF61C2}" srcOrd="7" destOrd="0" presId="urn:microsoft.com/office/officeart/2005/8/layout/cycle2"/>
    <dgm:cxn modelId="{868A4CEE-77DB-44CC-A8ED-1CDCBEB4CE97}" type="presParOf" srcId="{C248A41E-D3D3-4E0A-82A8-CF2BE8AF61C2}" destId="{78AB1053-DD77-406D-A7BD-3B00BB90690D}" srcOrd="0" destOrd="0" presId="urn:microsoft.com/office/officeart/2005/8/layout/cycle2"/>
    <dgm:cxn modelId="{DDA6804E-45D6-444F-8139-197F93735E6A}" type="presParOf" srcId="{4362858D-3C2E-4DE0-8032-60DDE71353F9}" destId="{17080E01-E85A-442D-9E63-C7449BA34FCC}" srcOrd="8" destOrd="0" presId="urn:microsoft.com/office/officeart/2005/8/layout/cycle2"/>
    <dgm:cxn modelId="{483E2CCA-DEAB-42CE-820B-9E2833B0B766}" type="presParOf" srcId="{4362858D-3C2E-4DE0-8032-60DDE71353F9}" destId="{D92B2C50-82BB-4084-9800-34379F2C0F32}" srcOrd="9" destOrd="0" presId="urn:microsoft.com/office/officeart/2005/8/layout/cycle2"/>
    <dgm:cxn modelId="{C9367468-30EE-45C4-B11D-0595B5D49784}" type="presParOf" srcId="{D92B2C50-82BB-4084-9800-34379F2C0F32}" destId="{7C531741-DCC9-486B-94FA-E951FD1E369D}" srcOrd="0" destOrd="0" presId="urn:microsoft.com/office/officeart/2005/8/layout/cycle2"/>
    <dgm:cxn modelId="{358C3F20-3D0E-49B7-9B85-5DDA35CB1623}" type="presParOf" srcId="{4362858D-3C2E-4DE0-8032-60DDE71353F9}" destId="{4F932D5F-517E-47CB-9323-DC4F865FDA4A}" srcOrd="10" destOrd="0" presId="urn:microsoft.com/office/officeart/2005/8/layout/cycle2"/>
    <dgm:cxn modelId="{2C67895D-D8F4-4397-BFCF-89C67E1D07D0}" type="presParOf" srcId="{4362858D-3C2E-4DE0-8032-60DDE71353F9}" destId="{5708E216-B964-4A32-8513-4435E3EF8DF2}" srcOrd="11" destOrd="0" presId="urn:microsoft.com/office/officeart/2005/8/layout/cycle2"/>
    <dgm:cxn modelId="{0D4BF704-330E-4162-B6F7-704C945D8C9A}" type="presParOf" srcId="{5708E216-B964-4A32-8513-4435E3EF8DF2}" destId="{CED6EF45-DF6B-4265-8723-25108AC313FD}" srcOrd="0" destOrd="0" presId="urn:microsoft.com/office/officeart/2005/8/layout/cycle2"/>
    <dgm:cxn modelId="{5EBB34A5-08C3-46E4-8EFB-47DB3689B467}" type="presParOf" srcId="{4362858D-3C2E-4DE0-8032-60DDE71353F9}" destId="{2454ED42-542C-4173-B933-0C040287ED79}" srcOrd="12" destOrd="0" presId="urn:microsoft.com/office/officeart/2005/8/layout/cycle2"/>
    <dgm:cxn modelId="{3CBD083A-40EC-4E0A-927A-6F1855CF4B55}" type="presParOf" srcId="{4362858D-3C2E-4DE0-8032-60DDE71353F9}" destId="{39808C08-BF8D-48FA-B3C9-B51C1DC5C218}" srcOrd="13" destOrd="0" presId="urn:microsoft.com/office/officeart/2005/8/layout/cycle2"/>
    <dgm:cxn modelId="{5A8FA837-C5B2-4572-A51A-C836D79C3130}"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306010" y="-1372"/>
          <a:ext cx="1655448" cy="1157753"/>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maintain and build on teaching and Learning outcomes </a:t>
          </a:r>
        </a:p>
      </dsp:txBody>
      <dsp:txXfrm>
        <a:off x="2548445" y="168177"/>
        <a:ext cx="1170578" cy="818655"/>
      </dsp:txXfrm>
    </dsp:sp>
    <dsp:sp modelId="{F80F41AE-8A1F-4CC5-A8BB-D54FE29EED7F}">
      <dsp:nvSpPr>
        <dsp:cNvPr id="0" name=""/>
        <dsp:cNvSpPr/>
      </dsp:nvSpPr>
      <dsp:spPr>
        <a:xfrm rot="1525576">
          <a:off x="2707955" y="-195370"/>
          <a:ext cx="183241" cy="39074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2710617" y="-129023"/>
        <a:ext cx="128269" cy="234445"/>
      </dsp:txXfrm>
    </dsp:sp>
    <dsp:sp modelId="{C54F293B-54E4-440D-96A0-D28783B86F94}">
      <dsp:nvSpPr>
        <dsp:cNvPr id="0" name=""/>
        <dsp:cNvSpPr/>
      </dsp:nvSpPr>
      <dsp:spPr>
        <a:xfrm>
          <a:off x="3782507" y="690790"/>
          <a:ext cx="1836301" cy="1263248"/>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Reading to be done everday with parents for at least 15 minutes per day and continue with 'soft entry' to school</a:t>
          </a:r>
          <a:endParaRPr lang="en-GB" sz="900" kern="1200">
            <a:solidFill>
              <a:sysClr val="windowText" lastClr="000000"/>
            </a:solidFill>
          </a:endParaRPr>
        </a:p>
      </dsp:txBody>
      <dsp:txXfrm>
        <a:off x="4051427" y="875788"/>
        <a:ext cx="1298461" cy="893252"/>
      </dsp:txXfrm>
    </dsp:sp>
    <dsp:sp modelId="{29E7A798-853F-4776-9256-4824A9CB1E44}">
      <dsp:nvSpPr>
        <dsp:cNvPr id="0" name=""/>
        <dsp:cNvSpPr/>
      </dsp:nvSpPr>
      <dsp:spPr>
        <a:xfrm rot="19954985">
          <a:off x="3679691" y="1747765"/>
          <a:ext cx="309648" cy="390741"/>
        </a:xfrm>
        <a:prstGeom prst="rightArrow">
          <a:avLst>
            <a:gd name="adj1" fmla="val 60000"/>
            <a:gd name="adj2" fmla="val 50000"/>
          </a:avLst>
        </a:prstGeom>
        <a:solidFill>
          <a:schemeClr val="accent5">
            <a:hueOff val="-3009300"/>
            <a:satOff val="7410"/>
            <a:lumOff val="-1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3684908" y="1847300"/>
        <a:ext cx="216754" cy="234445"/>
      </dsp:txXfrm>
    </dsp:sp>
    <dsp:sp modelId="{F7A52A2D-9A03-4BDD-8B36-E64AABF318DB}">
      <dsp:nvSpPr>
        <dsp:cNvPr id="0" name=""/>
        <dsp:cNvSpPr/>
      </dsp:nvSpPr>
      <dsp:spPr>
        <a:xfrm>
          <a:off x="2540547" y="1876729"/>
          <a:ext cx="1157753" cy="1157753"/>
        </a:xfrm>
        <a:prstGeom prst="ellipse">
          <a:avLst/>
        </a:prstGeom>
        <a:solidFill>
          <a:schemeClr val="accent4">
            <a:lumMod val="20000"/>
            <a:lumOff val="8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a:solidFill>
                <a:sysClr val="windowText" lastClr="000000"/>
              </a:solidFill>
            </a:rPr>
            <a:t>Current Priorities 19/20</a:t>
          </a:r>
        </a:p>
      </dsp:txBody>
      <dsp:txXfrm>
        <a:off x="2710096" y="2046278"/>
        <a:ext cx="818655" cy="818655"/>
      </dsp:txXfrm>
    </dsp:sp>
    <dsp:sp modelId="{6F54AA0C-F12A-46FB-84BD-923B0ABF16FC}">
      <dsp:nvSpPr>
        <dsp:cNvPr id="0" name=""/>
        <dsp:cNvSpPr/>
      </dsp:nvSpPr>
      <dsp:spPr>
        <a:xfrm rot="1582908">
          <a:off x="3691538" y="2641571"/>
          <a:ext cx="393388" cy="390741"/>
        </a:xfrm>
        <a:prstGeom prst="rightArrow">
          <a:avLst>
            <a:gd name="adj1" fmla="val 60000"/>
            <a:gd name="adj2" fmla="val 50000"/>
          </a:avLst>
        </a:prstGeom>
        <a:solidFill>
          <a:schemeClr val="accent5">
            <a:hueOff val="-6018599"/>
            <a:satOff val="14820"/>
            <a:lumOff val="-32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3697642" y="2693675"/>
        <a:ext cx="276166" cy="234445"/>
      </dsp:txXfrm>
    </dsp:sp>
    <dsp:sp modelId="{DE6FD2D8-8D04-44F9-A65F-3B26A0E6A9E1}">
      <dsp:nvSpPr>
        <dsp:cNvPr id="0" name=""/>
        <dsp:cNvSpPr/>
      </dsp:nvSpPr>
      <dsp:spPr>
        <a:xfrm>
          <a:off x="3947671" y="2739865"/>
          <a:ext cx="1916730" cy="1203832"/>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diminish the gap for vulnerable children and raise standards in reading, writing, and maths for the lowest 20% of pupils across all year groups. . </a:t>
          </a:r>
          <a:endParaRPr lang="en-GB" sz="900" kern="1200">
            <a:solidFill>
              <a:sysClr val="windowText" lastClr="000000"/>
            </a:solidFill>
          </a:endParaRPr>
        </a:p>
      </dsp:txBody>
      <dsp:txXfrm>
        <a:off x="4228370" y="2916162"/>
        <a:ext cx="1355332" cy="851238"/>
      </dsp:txXfrm>
    </dsp:sp>
    <dsp:sp modelId="{C248A41E-D3D3-4E0A-82A8-CF2BE8AF61C2}">
      <dsp:nvSpPr>
        <dsp:cNvPr id="0" name=""/>
        <dsp:cNvSpPr/>
      </dsp:nvSpPr>
      <dsp:spPr>
        <a:xfrm rot="5400000">
          <a:off x="2910627" y="3164523"/>
          <a:ext cx="422443" cy="390741"/>
        </a:xfrm>
        <a:prstGeom prst="rightArrow">
          <a:avLst>
            <a:gd name="adj1" fmla="val 60000"/>
            <a:gd name="adj2" fmla="val 50000"/>
          </a:avLst>
        </a:prstGeom>
        <a:solidFill>
          <a:schemeClr val="accent5">
            <a:hueOff val="-9027899"/>
            <a:satOff val="22229"/>
            <a:lumOff val="-4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969238" y="3184060"/>
        <a:ext cx="305221" cy="234445"/>
      </dsp:txXfrm>
    </dsp:sp>
    <dsp:sp modelId="{17080E01-E85A-442D-9E63-C7449BA34FCC}">
      <dsp:nvSpPr>
        <dsp:cNvPr id="0" name=""/>
        <dsp:cNvSpPr/>
      </dsp:nvSpPr>
      <dsp:spPr>
        <a:xfrm>
          <a:off x="2259916" y="3665632"/>
          <a:ext cx="1754737" cy="1157753"/>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re-visit the curriculum and continue to ensure it is coherently planned and sequenced</a:t>
          </a:r>
          <a:endParaRPr lang="en-GB" sz="900" kern="1200">
            <a:solidFill>
              <a:sysClr val="windowText" lastClr="000000"/>
            </a:solidFill>
          </a:endParaRPr>
        </a:p>
      </dsp:txBody>
      <dsp:txXfrm>
        <a:off x="2516891" y="3835181"/>
        <a:ext cx="1240787" cy="818655"/>
      </dsp:txXfrm>
    </dsp:sp>
    <dsp:sp modelId="{D92B2C50-82BB-4084-9800-34379F2C0F32}">
      <dsp:nvSpPr>
        <dsp:cNvPr id="0" name=""/>
        <dsp:cNvSpPr/>
      </dsp:nvSpPr>
      <dsp:spPr>
        <a:xfrm rot="12724269">
          <a:off x="2029577" y="1607419"/>
          <a:ext cx="443030" cy="463841"/>
        </a:xfrm>
        <a:prstGeom prst="rightArrow">
          <a:avLst>
            <a:gd name="adj1" fmla="val 60000"/>
            <a:gd name="adj2" fmla="val 50000"/>
          </a:avLst>
        </a:prstGeom>
        <a:solidFill>
          <a:schemeClr val="accent5">
            <a:hueOff val="-12037199"/>
            <a:satOff val="29639"/>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152344" y="1735472"/>
        <a:ext cx="310121" cy="278305"/>
      </dsp:txXfrm>
    </dsp:sp>
    <dsp:sp modelId="{4F932D5F-517E-47CB-9323-DC4F865FDA4A}">
      <dsp:nvSpPr>
        <dsp:cNvPr id="0" name=""/>
        <dsp:cNvSpPr/>
      </dsp:nvSpPr>
      <dsp:spPr>
        <a:xfrm>
          <a:off x="382139" y="2439086"/>
          <a:ext cx="1595349" cy="1157753"/>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with marking and feedback to challenge children and address misconceptions, systematically</a:t>
          </a:r>
          <a:endParaRPr lang="en-GB" sz="900" kern="1200">
            <a:solidFill>
              <a:sysClr val="windowText" lastClr="000000"/>
            </a:solidFill>
          </a:endParaRPr>
        </a:p>
      </dsp:txBody>
      <dsp:txXfrm>
        <a:off x="615772" y="2608635"/>
        <a:ext cx="1128083" cy="818655"/>
      </dsp:txXfrm>
    </dsp:sp>
    <dsp:sp modelId="{5708E216-B964-4A32-8513-4435E3EF8DF2}">
      <dsp:nvSpPr>
        <dsp:cNvPr id="0" name=""/>
        <dsp:cNvSpPr/>
      </dsp:nvSpPr>
      <dsp:spPr>
        <a:xfrm rot="10152545" flipV="1">
          <a:off x="1932913" y="2532347"/>
          <a:ext cx="496584" cy="416374"/>
        </a:xfrm>
        <a:prstGeom prst="rightArrow">
          <a:avLst>
            <a:gd name="adj1" fmla="val 60000"/>
            <a:gd name="adj2" fmla="val 50000"/>
          </a:avLst>
        </a:prstGeom>
        <a:solidFill>
          <a:schemeClr val="accent5">
            <a:hueOff val="-15046498"/>
            <a:satOff val="37049"/>
            <a:lumOff val="-8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056721" y="2603929"/>
        <a:ext cx="371672" cy="249824"/>
      </dsp:txXfrm>
    </dsp:sp>
    <dsp:sp modelId="{2454ED42-542C-4173-B933-0C040287ED79}">
      <dsp:nvSpPr>
        <dsp:cNvPr id="0" name=""/>
        <dsp:cNvSpPr/>
      </dsp:nvSpPr>
      <dsp:spPr>
        <a:xfrm>
          <a:off x="725646" y="743537"/>
          <a:ext cx="1682331" cy="1157753"/>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dirty="0">
              <a:solidFill>
                <a:sysClr val="windowText" lastClr="000000"/>
              </a:solidFill>
            </a:rPr>
            <a:t>Continue to raise standards writing, reading and maths)</a:t>
          </a:r>
          <a:endParaRPr lang="en-GB" sz="900" kern="1200" dirty="0">
            <a:solidFill>
              <a:sysClr val="windowText" lastClr="000000"/>
            </a:solidFill>
          </a:endParaRPr>
        </a:p>
      </dsp:txBody>
      <dsp:txXfrm>
        <a:off x="972018" y="913086"/>
        <a:ext cx="1189587" cy="818655"/>
      </dsp:txXfrm>
    </dsp:sp>
    <dsp:sp modelId="{39808C08-BF8D-48FA-B3C9-B51C1DC5C218}">
      <dsp:nvSpPr>
        <dsp:cNvPr id="0" name=""/>
        <dsp:cNvSpPr/>
      </dsp:nvSpPr>
      <dsp:spPr>
        <a:xfrm rot="16217281">
          <a:off x="2862705" y="1212713"/>
          <a:ext cx="383759" cy="419590"/>
        </a:xfrm>
        <a:prstGeom prst="rightArrow">
          <a:avLst>
            <a:gd name="adj1" fmla="val 60000"/>
            <a:gd name="adj2" fmla="val 50000"/>
          </a:avLst>
        </a:prstGeom>
        <a:solidFill>
          <a:schemeClr val="accent5">
            <a:hueOff val="-18055798"/>
            <a:satOff val="44459"/>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2919980" y="1354194"/>
        <a:ext cx="268631" cy="2517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274858" y="-9789"/>
          <a:ext cx="1727241" cy="1207962"/>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develop RE in school in line with the RE agreed syllabus and Christianity Project</a:t>
          </a:r>
        </a:p>
      </dsp:txBody>
      <dsp:txXfrm>
        <a:off x="2527807" y="167113"/>
        <a:ext cx="1221343" cy="854158"/>
      </dsp:txXfrm>
    </dsp:sp>
    <dsp:sp modelId="{F80F41AE-8A1F-4CC5-A8BB-D54FE29EED7F}">
      <dsp:nvSpPr>
        <dsp:cNvPr id="0" name=""/>
        <dsp:cNvSpPr/>
      </dsp:nvSpPr>
      <dsp:spPr>
        <a:xfrm rot="1542857">
          <a:off x="2644209" y="-203843"/>
          <a:ext cx="198933" cy="40768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2647164" y="-135253"/>
        <a:ext cx="139253" cy="244613"/>
      </dsp:txXfrm>
    </dsp:sp>
    <dsp:sp modelId="{C54F293B-54E4-440D-96A0-D28783B86F94}">
      <dsp:nvSpPr>
        <dsp:cNvPr id="0" name=""/>
        <dsp:cNvSpPr/>
      </dsp:nvSpPr>
      <dsp:spPr>
        <a:xfrm>
          <a:off x="3814180" y="721909"/>
          <a:ext cx="1915936" cy="1318031"/>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Promote schools new vision</a:t>
          </a:r>
          <a:endParaRPr lang="en-GB" sz="900" kern="1200">
            <a:solidFill>
              <a:sysClr val="windowText" lastClr="000000"/>
            </a:solidFill>
          </a:endParaRPr>
        </a:p>
      </dsp:txBody>
      <dsp:txXfrm>
        <a:off x="4094762" y="914930"/>
        <a:ext cx="1354772" cy="931989"/>
      </dsp:txXfrm>
    </dsp:sp>
    <dsp:sp modelId="{29E7A798-853F-4776-9256-4824A9CB1E44}">
      <dsp:nvSpPr>
        <dsp:cNvPr id="0" name=""/>
        <dsp:cNvSpPr/>
      </dsp:nvSpPr>
      <dsp:spPr>
        <a:xfrm rot="19954985">
          <a:off x="3707892" y="1824299"/>
          <a:ext cx="322283" cy="407687"/>
        </a:xfrm>
        <a:prstGeom prst="rightArrow">
          <a:avLst>
            <a:gd name="adj1" fmla="val 60000"/>
            <a:gd name="adj2" fmla="val 50000"/>
          </a:avLst>
        </a:prstGeom>
        <a:solidFill>
          <a:schemeClr val="accent5">
            <a:hueOff val="-3009300"/>
            <a:satOff val="7410"/>
            <a:lumOff val="-1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3713322" y="1928096"/>
        <a:ext cx="225598" cy="244613"/>
      </dsp:txXfrm>
    </dsp:sp>
    <dsp:sp modelId="{F7A52A2D-9A03-4BDD-8B36-E64AABF318DB}">
      <dsp:nvSpPr>
        <dsp:cNvPr id="0" name=""/>
        <dsp:cNvSpPr/>
      </dsp:nvSpPr>
      <dsp:spPr>
        <a:xfrm>
          <a:off x="2519578" y="1958407"/>
          <a:ext cx="1207962" cy="1207962"/>
        </a:xfrm>
        <a:prstGeom prst="ellipse">
          <a:avLst/>
        </a:prstGeom>
        <a:solidFill>
          <a:schemeClr val="accent4">
            <a:lumMod val="20000"/>
            <a:lumOff val="8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a:solidFill>
                <a:sysClr val="windowText" lastClr="000000"/>
              </a:solidFill>
            </a:rPr>
            <a:t>Current Priorities 19/20</a:t>
          </a:r>
        </a:p>
      </dsp:txBody>
      <dsp:txXfrm>
        <a:off x="2696480" y="2135309"/>
        <a:ext cx="854158" cy="854158"/>
      </dsp:txXfrm>
    </dsp:sp>
    <dsp:sp modelId="{6F54AA0C-F12A-46FB-84BD-923B0ABF16FC}">
      <dsp:nvSpPr>
        <dsp:cNvPr id="0" name=""/>
        <dsp:cNvSpPr/>
      </dsp:nvSpPr>
      <dsp:spPr>
        <a:xfrm rot="1582908">
          <a:off x="3720341" y="2756086"/>
          <a:ext cx="409399" cy="407687"/>
        </a:xfrm>
        <a:prstGeom prst="rightArrow">
          <a:avLst>
            <a:gd name="adj1" fmla="val 60000"/>
            <a:gd name="adj2" fmla="val 50000"/>
          </a:avLst>
        </a:prstGeom>
        <a:solidFill>
          <a:schemeClr val="accent5">
            <a:hueOff val="-6018599"/>
            <a:satOff val="14820"/>
            <a:lumOff val="-32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3726710" y="2810450"/>
        <a:ext cx="287093" cy="244613"/>
      </dsp:txXfrm>
    </dsp:sp>
    <dsp:sp modelId="{DE6FD2D8-8D04-44F9-A65F-3B26A0E6A9E1}">
      <dsp:nvSpPr>
        <dsp:cNvPr id="0" name=""/>
        <dsp:cNvSpPr/>
      </dsp:nvSpPr>
      <dsp:spPr>
        <a:xfrm>
          <a:off x="3986349" y="2858292"/>
          <a:ext cx="1999854" cy="1256039"/>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ensure equality of GDS for any gender inequality</a:t>
          </a:r>
          <a:endParaRPr lang="en-GB" sz="900" kern="1200">
            <a:solidFill>
              <a:sysClr val="windowText" lastClr="000000"/>
            </a:solidFill>
          </a:endParaRPr>
        </a:p>
      </dsp:txBody>
      <dsp:txXfrm>
        <a:off x="4279221" y="3042235"/>
        <a:ext cx="1414110" cy="888153"/>
      </dsp:txXfrm>
    </dsp:sp>
    <dsp:sp modelId="{C248A41E-D3D3-4E0A-82A8-CF2BE8AF61C2}">
      <dsp:nvSpPr>
        <dsp:cNvPr id="0" name=""/>
        <dsp:cNvSpPr/>
      </dsp:nvSpPr>
      <dsp:spPr>
        <a:xfrm rot="5400000">
          <a:off x="2909480" y="3301029"/>
          <a:ext cx="439025" cy="407687"/>
        </a:xfrm>
        <a:prstGeom prst="rightArrow">
          <a:avLst>
            <a:gd name="adj1" fmla="val 60000"/>
            <a:gd name="adj2" fmla="val 50000"/>
          </a:avLst>
        </a:prstGeom>
        <a:solidFill>
          <a:schemeClr val="accent5">
            <a:hueOff val="-9027899"/>
            <a:satOff val="22229"/>
            <a:lumOff val="-4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970633" y="3321413"/>
        <a:ext cx="316719" cy="244613"/>
      </dsp:txXfrm>
    </dsp:sp>
    <dsp:sp modelId="{17080E01-E85A-442D-9E63-C7449BA34FCC}">
      <dsp:nvSpPr>
        <dsp:cNvPr id="0" name=""/>
        <dsp:cNvSpPr/>
      </dsp:nvSpPr>
      <dsp:spPr>
        <a:xfrm>
          <a:off x="2226763" y="3823512"/>
          <a:ext cx="1830836" cy="1207962"/>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Children to continue link Biblical references when discussing values</a:t>
          </a:r>
          <a:endParaRPr lang="en-GB" sz="900" kern="1200">
            <a:solidFill>
              <a:sysClr val="windowText" lastClr="000000"/>
            </a:solidFill>
          </a:endParaRPr>
        </a:p>
      </dsp:txBody>
      <dsp:txXfrm>
        <a:off x="2494883" y="4000414"/>
        <a:ext cx="1294596" cy="854158"/>
      </dsp:txXfrm>
    </dsp:sp>
    <dsp:sp modelId="{D92B2C50-82BB-4084-9800-34379F2C0F32}">
      <dsp:nvSpPr>
        <dsp:cNvPr id="0" name=""/>
        <dsp:cNvSpPr/>
      </dsp:nvSpPr>
      <dsp:spPr>
        <a:xfrm rot="12724269">
          <a:off x="1987425" y="1676498"/>
          <a:ext cx="461313" cy="483957"/>
        </a:xfrm>
        <a:prstGeom prst="rightArrow">
          <a:avLst>
            <a:gd name="adj1" fmla="val 60000"/>
            <a:gd name="adj2" fmla="val 50000"/>
          </a:avLst>
        </a:prstGeom>
        <a:solidFill>
          <a:schemeClr val="accent5">
            <a:hueOff val="-12037199"/>
            <a:satOff val="29639"/>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115259" y="1810031"/>
        <a:ext cx="322919" cy="290375"/>
      </dsp:txXfrm>
    </dsp:sp>
    <dsp:sp modelId="{4F932D5F-517E-47CB-9323-DC4F865FDA4A}">
      <dsp:nvSpPr>
        <dsp:cNvPr id="0" name=""/>
        <dsp:cNvSpPr/>
      </dsp:nvSpPr>
      <dsp:spPr>
        <a:xfrm>
          <a:off x="269058" y="2544719"/>
          <a:ext cx="1664535" cy="1207962"/>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audit and evaluate worship inline with thelatest SIAMs schedule</a:t>
          </a:r>
          <a:endParaRPr lang="en-GB" sz="900" kern="1200">
            <a:solidFill>
              <a:sysClr val="windowText" lastClr="000000"/>
            </a:solidFill>
          </a:endParaRPr>
        </a:p>
      </dsp:txBody>
      <dsp:txXfrm>
        <a:off x="512824" y="2721621"/>
        <a:ext cx="1177003" cy="854158"/>
      </dsp:txXfrm>
    </dsp:sp>
    <dsp:sp modelId="{5708E216-B964-4A32-8513-4435E3EF8DF2}">
      <dsp:nvSpPr>
        <dsp:cNvPr id="0" name=""/>
        <dsp:cNvSpPr/>
      </dsp:nvSpPr>
      <dsp:spPr>
        <a:xfrm rot="10152545" flipV="1">
          <a:off x="1771036" y="2691967"/>
          <a:ext cx="425581" cy="434431"/>
        </a:xfrm>
        <a:prstGeom prst="rightArrow">
          <a:avLst>
            <a:gd name="adj1" fmla="val 60000"/>
            <a:gd name="adj2" fmla="val 50000"/>
          </a:avLst>
        </a:prstGeom>
        <a:solidFill>
          <a:schemeClr val="accent5">
            <a:hueOff val="-15046498"/>
            <a:satOff val="37049"/>
            <a:lumOff val="-8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1897581" y="2766901"/>
        <a:ext cx="297907" cy="260659"/>
      </dsp:txXfrm>
    </dsp:sp>
    <dsp:sp modelId="{2454ED42-542C-4173-B933-0C040287ED79}">
      <dsp:nvSpPr>
        <dsp:cNvPr id="0" name=""/>
        <dsp:cNvSpPr/>
      </dsp:nvSpPr>
      <dsp:spPr>
        <a:xfrm>
          <a:off x="536205" y="672938"/>
          <a:ext cx="1937209" cy="1415973"/>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Challenge more able (prior higher attainers+)with provision made in class maintaining higher attainment bracket (deeper learning) at end of KS1 and KS2 national  standards </a:t>
          </a:r>
          <a:endParaRPr lang="en-GB" sz="900" kern="1200">
            <a:solidFill>
              <a:sysClr val="windowText" lastClr="000000"/>
            </a:solidFill>
          </a:endParaRPr>
        </a:p>
      </dsp:txBody>
      <dsp:txXfrm>
        <a:off x="819903" y="880302"/>
        <a:ext cx="1369813" cy="1001245"/>
      </dsp:txXfrm>
    </dsp:sp>
    <dsp:sp modelId="{39808C08-BF8D-48FA-B3C9-B51C1DC5C218}">
      <dsp:nvSpPr>
        <dsp:cNvPr id="0" name=""/>
        <dsp:cNvSpPr/>
      </dsp:nvSpPr>
      <dsp:spPr>
        <a:xfrm rot="16200000">
          <a:off x="2674644" y="1239496"/>
          <a:ext cx="229524" cy="437786"/>
        </a:xfrm>
        <a:prstGeom prst="rightArrow">
          <a:avLst>
            <a:gd name="adj1" fmla="val 60000"/>
            <a:gd name="adj2" fmla="val 50000"/>
          </a:avLst>
        </a:prstGeom>
        <a:solidFill>
          <a:schemeClr val="accent5">
            <a:hueOff val="-18055798"/>
            <a:satOff val="44459"/>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2709073" y="1361482"/>
        <a:ext cx="160667" cy="262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224280" y="-8786"/>
          <a:ext cx="1481265" cy="1035936"/>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Link Sports Premium funding to develop wellbeing and mental health</a:t>
          </a:r>
        </a:p>
      </dsp:txBody>
      <dsp:txXfrm>
        <a:off x="2441206" y="142923"/>
        <a:ext cx="1047413" cy="732518"/>
      </dsp:txXfrm>
    </dsp:sp>
    <dsp:sp modelId="{F80F41AE-8A1F-4CC5-A8BB-D54FE29EED7F}">
      <dsp:nvSpPr>
        <dsp:cNvPr id="0" name=""/>
        <dsp:cNvSpPr/>
      </dsp:nvSpPr>
      <dsp:spPr>
        <a:xfrm rot="1542857">
          <a:off x="2531244" y="-174814"/>
          <a:ext cx="172218" cy="34962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2533802" y="-116096"/>
        <a:ext cx="120553" cy="209776"/>
      </dsp:txXfrm>
    </dsp:sp>
    <dsp:sp modelId="{C54F293B-54E4-440D-96A0-D28783B86F94}">
      <dsp:nvSpPr>
        <dsp:cNvPr id="0" name=""/>
        <dsp:cNvSpPr/>
      </dsp:nvSpPr>
      <dsp:spPr>
        <a:xfrm>
          <a:off x="3545504" y="619249"/>
          <a:ext cx="1643088" cy="1130331"/>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promote reading across school, maintain a rigorous approach to teaching it and link with phonics (Early years reading)</a:t>
          </a:r>
          <a:endParaRPr lang="en-GB" sz="900" kern="1200">
            <a:solidFill>
              <a:sysClr val="windowText" lastClr="000000"/>
            </a:solidFill>
          </a:endParaRPr>
        </a:p>
      </dsp:txBody>
      <dsp:txXfrm>
        <a:off x="3786129" y="784782"/>
        <a:ext cx="1161838" cy="799265"/>
      </dsp:txXfrm>
    </dsp:sp>
    <dsp:sp modelId="{29E7A798-853F-4776-9256-4824A9CB1E44}">
      <dsp:nvSpPr>
        <dsp:cNvPr id="0" name=""/>
        <dsp:cNvSpPr/>
      </dsp:nvSpPr>
      <dsp:spPr>
        <a:xfrm rot="19954985">
          <a:off x="3453439" y="1565039"/>
          <a:ext cx="277122" cy="349628"/>
        </a:xfrm>
        <a:prstGeom prst="rightArrow">
          <a:avLst>
            <a:gd name="adj1" fmla="val 60000"/>
            <a:gd name="adj2" fmla="val 50000"/>
          </a:avLst>
        </a:prstGeom>
        <a:solidFill>
          <a:schemeClr val="accent5">
            <a:hueOff val="-3009300"/>
            <a:satOff val="7410"/>
            <a:lumOff val="-1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3458108" y="1654106"/>
        <a:ext cx="193985" cy="209776"/>
      </dsp:txXfrm>
    </dsp:sp>
    <dsp:sp modelId="{F7A52A2D-9A03-4BDD-8B36-E64AABF318DB}">
      <dsp:nvSpPr>
        <dsp:cNvPr id="0" name=""/>
        <dsp:cNvSpPr/>
      </dsp:nvSpPr>
      <dsp:spPr>
        <a:xfrm>
          <a:off x="2434139" y="1680465"/>
          <a:ext cx="1035936" cy="1035936"/>
        </a:xfrm>
        <a:prstGeom prst="ellipse">
          <a:avLst/>
        </a:prstGeom>
        <a:solidFill>
          <a:schemeClr val="accent4">
            <a:lumMod val="20000"/>
            <a:lumOff val="8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a:solidFill>
                <a:sysClr val="windowText" lastClr="000000"/>
              </a:solidFill>
            </a:rPr>
            <a:t>Current Priorities 19/20</a:t>
          </a:r>
        </a:p>
      </dsp:txBody>
      <dsp:txXfrm>
        <a:off x="2585848" y="1832174"/>
        <a:ext cx="732518" cy="732518"/>
      </dsp:txXfrm>
    </dsp:sp>
    <dsp:sp modelId="{6F54AA0C-F12A-46FB-84BD-923B0ABF16FC}">
      <dsp:nvSpPr>
        <dsp:cNvPr id="0" name=""/>
        <dsp:cNvSpPr/>
      </dsp:nvSpPr>
      <dsp:spPr>
        <a:xfrm rot="1582908">
          <a:off x="3464034" y="2364853"/>
          <a:ext cx="352068" cy="349628"/>
        </a:xfrm>
        <a:prstGeom prst="rightArrow">
          <a:avLst>
            <a:gd name="adj1" fmla="val 60000"/>
            <a:gd name="adj2" fmla="val 50000"/>
          </a:avLst>
        </a:prstGeom>
        <a:solidFill>
          <a:schemeClr val="accent5">
            <a:hueOff val="-6018599"/>
            <a:satOff val="14820"/>
            <a:lumOff val="-32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3469496" y="2411475"/>
        <a:ext cx="247180" cy="209776"/>
      </dsp:txXfrm>
    </dsp:sp>
    <dsp:sp modelId="{DE6FD2D8-8D04-44F9-A65F-3B26A0E6A9E1}">
      <dsp:nvSpPr>
        <dsp:cNvPr id="0" name=""/>
        <dsp:cNvSpPr/>
      </dsp:nvSpPr>
      <dsp:spPr>
        <a:xfrm>
          <a:off x="3693302" y="2452830"/>
          <a:ext cx="1715055" cy="1077167"/>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develop the role of Subject Leader s and support other schools with our best practise.</a:t>
          </a:r>
          <a:endParaRPr lang="en-GB" sz="900" kern="1200">
            <a:solidFill>
              <a:sysClr val="windowText" lastClr="000000"/>
            </a:solidFill>
          </a:endParaRPr>
        </a:p>
      </dsp:txBody>
      <dsp:txXfrm>
        <a:off x="3944466" y="2610577"/>
        <a:ext cx="1212727" cy="761673"/>
      </dsp:txXfrm>
    </dsp:sp>
    <dsp:sp modelId="{C248A41E-D3D3-4E0A-82A8-CF2BE8AF61C2}">
      <dsp:nvSpPr>
        <dsp:cNvPr id="0" name=""/>
        <dsp:cNvSpPr/>
      </dsp:nvSpPr>
      <dsp:spPr>
        <a:xfrm rot="5400000">
          <a:off x="2765022" y="2832829"/>
          <a:ext cx="378112" cy="349628"/>
        </a:xfrm>
        <a:prstGeom prst="rightArrow">
          <a:avLst>
            <a:gd name="adj1" fmla="val 60000"/>
            <a:gd name="adj2" fmla="val 50000"/>
          </a:avLst>
        </a:prstGeom>
        <a:solidFill>
          <a:schemeClr val="accent5">
            <a:hueOff val="-9027899"/>
            <a:satOff val="22229"/>
            <a:lumOff val="-4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817466" y="2850311"/>
        <a:ext cx="273224" cy="209776"/>
      </dsp:txXfrm>
    </dsp:sp>
    <dsp:sp modelId="{17080E01-E85A-442D-9E63-C7449BA34FCC}">
      <dsp:nvSpPr>
        <dsp:cNvPr id="0" name=""/>
        <dsp:cNvSpPr/>
      </dsp:nvSpPr>
      <dsp:spPr>
        <a:xfrm>
          <a:off x="2183036" y="3281237"/>
          <a:ext cx="1570107" cy="1035936"/>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develop GB involvement in the life of the school</a:t>
          </a:r>
          <a:endParaRPr lang="en-GB" sz="900" kern="1200">
            <a:solidFill>
              <a:sysClr val="windowText" lastClr="000000"/>
            </a:solidFill>
          </a:endParaRPr>
        </a:p>
      </dsp:txBody>
      <dsp:txXfrm>
        <a:off x="2412973" y="3432946"/>
        <a:ext cx="1110233" cy="732518"/>
      </dsp:txXfrm>
    </dsp:sp>
    <dsp:sp modelId="{D92B2C50-82BB-4084-9800-34379F2C0F32}">
      <dsp:nvSpPr>
        <dsp:cNvPr id="0" name=""/>
        <dsp:cNvSpPr/>
      </dsp:nvSpPr>
      <dsp:spPr>
        <a:xfrm rot="12724269">
          <a:off x="1976865" y="1439554"/>
          <a:ext cx="396479" cy="415037"/>
        </a:xfrm>
        <a:prstGeom prst="rightArrow">
          <a:avLst>
            <a:gd name="adj1" fmla="val 60000"/>
            <a:gd name="adj2" fmla="val 50000"/>
          </a:avLst>
        </a:prstGeom>
        <a:solidFill>
          <a:schemeClr val="accent5">
            <a:hueOff val="-12037199"/>
            <a:satOff val="29639"/>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086733" y="1554139"/>
        <a:ext cx="277535" cy="249023"/>
      </dsp:txXfrm>
    </dsp:sp>
    <dsp:sp modelId="{4F932D5F-517E-47CB-9323-DC4F865FDA4A}">
      <dsp:nvSpPr>
        <dsp:cNvPr id="0" name=""/>
        <dsp:cNvSpPr/>
      </dsp:nvSpPr>
      <dsp:spPr>
        <a:xfrm>
          <a:off x="502733" y="2183681"/>
          <a:ext cx="1427489" cy="1035936"/>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Collate evidence of progress of disadvantaged children to allow for small steps.</a:t>
          </a:r>
          <a:endParaRPr lang="en-GB" sz="900" kern="1200">
            <a:solidFill>
              <a:sysClr val="windowText" lastClr="000000"/>
            </a:solidFill>
          </a:endParaRPr>
        </a:p>
      </dsp:txBody>
      <dsp:txXfrm>
        <a:off x="711784" y="2335390"/>
        <a:ext cx="1009387" cy="732518"/>
      </dsp:txXfrm>
    </dsp:sp>
    <dsp:sp modelId="{5708E216-B964-4A32-8513-4435E3EF8DF2}">
      <dsp:nvSpPr>
        <dsp:cNvPr id="0" name=""/>
        <dsp:cNvSpPr/>
      </dsp:nvSpPr>
      <dsp:spPr>
        <a:xfrm rot="10152545" flipV="1">
          <a:off x="1890438" y="2267086"/>
          <a:ext cx="444415" cy="372564"/>
        </a:xfrm>
        <a:prstGeom prst="rightArrow">
          <a:avLst>
            <a:gd name="adj1" fmla="val 60000"/>
            <a:gd name="adj2" fmla="val 50000"/>
          </a:avLst>
        </a:prstGeom>
        <a:solidFill>
          <a:schemeClr val="accent5">
            <a:hueOff val="-15046498"/>
            <a:satOff val="37049"/>
            <a:lumOff val="-8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001219" y="2331136"/>
        <a:ext cx="332646" cy="223538"/>
      </dsp:txXfrm>
    </dsp:sp>
    <dsp:sp modelId="{2454ED42-542C-4173-B933-0C040287ED79}">
      <dsp:nvSpPr>
        <dsp:cNvPr id="0" name=""/>
        <dsp:cNvSpPr/>
      </dsp:nvSpPr>
      <dsp:spPr>
        <a:xfrm>
          <a:off x="810117" y="666446"/>
          <a:ext cx="1505319" cy="1035936"/>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achieve Gold Sports Award for 5</a:t>
          </a:r>
          <a:r>
            <a:rPr lang="en-GB" sz="900" b="1" kern="1200" baseline="30000">
              <a:solidFill>
                <a:sysClr val="windowText" lastClr="000000"/>
              </a:solidFill>
            </a:rPr>
            <a:t>th</a:t>
          </a:r>
          <a:r>
            <a:rPr lang="en-GB" sz="900" b="1" kern="1200">
              <a:solidFill>
                <a:sysClr val="windowText" lastClr="000000"/>
              </a:solidFill>
            </a:rPr>
            <a:t> time to obtain Platinum and continue to explore new sport in school</a:t>
          </a:r>
          <a:endParaRPr lang="en-GB" sz="900" kern="1200">
            <a:solidFill>
              <a:sysClr val="windowText" lastClr="000000"/>
            </a:solidFill>
          </a:endParaRPr>
        </a:p>
      </dsp:txBody>
      <dsp:txXfrm>
        <a:off x="1030566" y="818155"/>
        <a:ext cx="1064421" cy="732518"/>
      </dsp:txXfrm>
    </dsp:sp>
    <dsp:sp modelId="{39808C08-BF8D-48FA-B3C9-B51C1DC5C218}">
      <dsp:nvSpPr>
        <dsp:cNvPr id="0" name=""/>
        <dsp:cNvSpPr/>
      </dsp:nvSpPr>
      <dsp:spPr>
        <a:xfrm rot="16200000">
          <a:off x="2737350" y="1081957"/>
          <a:ext cx="354717" cy="375441"/>
        </a:xfrm>
        <a:prstGeom prst="rightArrow">
          <a:avLst>
            <a:gd name="adj1" fmla="val 60000"/>
            <a:gd name="adj2" fmla="val 50000"/>
          </a:avLst>
        </a:prstGeom>
        <a:solidFill>
          <a:schemeClr val="accent5">
            <a:hueOff val="-18055798"/>
            <a:satOff val="44459"/>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2790558" y="1210253"/>
        <a:ext cx="248302" cy="2252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728817" y="-9986"/>
          <a:ext cx="1655938" cy="1158095"/>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build links of transition with pre-school including moderation and shared days</a:t>
          </a:r>
        </a:p>
      </dsp:txBody>
      <dsp:txXfrm>
        <a:off x="2971324" y="159613"/>
        <a:ext cx="1170924" cy="818897"/>
      </dsp:txXfrm>
    </dsp:sp>
    <dsp:sp modelId="{F80F41AE-8A1F-4CC5-A8BB-D54FE29EED7F}">
      <dsp:nvSpPr>
        <dsp:cNvPr id="0" name=""/>
        <dsp:cNvSpPr/>
      </dsp:nvSpPr>
      <dsp:spPr>
        <a:xfrm rot="1542857">
          <a:off x="3062792" y="-195428"/>
          <a:ext cx="194042" cy="39085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3065674" y="-129886"/>
        <a:ext cx="135829" cy="234515"/>
      </dsp:txXfrm>
    </dsp:sp>
    <dsp:sp modelId="{C54F293B-54E4-440D-96A0-D28783B86F94}">
      <dsp:nvSpPr>
        <dsp:cNvPr id="0" name=""/>
        <dsp:cNvSpPr/>
      </dsp:nvSpPr>
      <dsp:spPr>
        <a:xfrm>
          <a:off x="4206890" y="692613"/>
          <a:ext cx="1836844" cy="1263621"/>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develop Building Learning for impact on learning</a:t>
          </a:r>
          <a:endParaRPr lang="en-GB" sz="900" kern="1200">
            <a:solidFill>
              <a:sysClr val="windowText" lastClr="000000"/>
            </a:solidFill>
          </a:endParaRPr>
        </a:p>
      </dsp:txBody>
      <dsp:txXfrm>
        <a:off x="4475890" y="877666"/>
        <a:ext cx="1298844" cy="893515"/>
      </dsp:txXfrm>
    </dsp:sp>
    <dsp:sp modelId="{29E7A798-853F-4776-9256-4824A9CB1E44}">
      <dsp:nvSpPr>
        <dsp:cNvPr id="0" name=""/>
        <dsp:cNvSpPr/>
      </dsp:nvSpPr>
      <dsp:spPr>
        <a:xfrm rot="19954985">
          <a:off x="4103110" y="1750300"/>
          <a:ext cx="310490" cy="390857"/>
        </a:xfrm>
        <a:prstGeom prst="rightArrow">
          <a:avLst>
            <a:gd name="adj1" fmla="val 60000"/>
            <a:gd name="adj2" fmla="val 50000"/>
          </a:avLst>
        </a:prstGeom>
        <a:solidFill>
          <a:schemeClr val="accent5">
            <a:hueOff val="-3009300"/>
            <a:satOff val="7410"/>
            <a:lumOff val="-1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4108341" y="1849916"/>
        <a:ext cx="217343" cy="234515"/>
      </dsp:txXfrm>
    </dsp:sp>
    <dsp:sp modelId="{F7A52A2D-9A03-4BDD-8B36-E64AABF318DB}">
      <dsp:nvSpPr>
        <dsp:cNvPr id="0" name=""/>
        <dsp:cNvSpPr/>
      </dsp:nvSpPr>
      <dsp:spPr>
        <a:xfrm>
          <a:off x="2963413" y="1879727"/>
          <a:ext cx="1158095" cy="1158095"/>
        </a:xfrm>
        <a:prstGeom prst="ellipse">
          <a:avLst/>
        </a:prstGeom>
        <a:solidFill>
          <a:schemeClr val="accent4">
            <a:lumMod val="40000"/>
            <a:lumOff val="6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a:solidFill>
                <a:sysClr val="windowText" lastClr="000000"/>
              </a:solidFill>
            </a:rPr>
            <a:t>Current Priorities 19/20</a:t>
          </a:r>
        </a:p>
      </dsp:txBody>
      <dsp:txXfrm>
        <a:off x="3133012" y="2049326"/>
        <a:ext cx="818897" cy="818897"/>
      </dsp:txXfrm>
    </dsp:sp>
    <dsp:sp modelId="{6F54AA0C-F12A-46FB-84BD-923B0ABF16FC}">
      <dsp:nvSpPr>
        <dsp:cNvPr id="0" name=""/>
        <dsp:cNvSpPr/>
      </dsp:nvSpPr>
      <dsp:spPr>
        <a:xfrm rot="1582908">
          <a:off x="4114879" y="2645107"/>
          <a:ext cx="394496" cy="390857"/>
        </a:xfrm>
        <a:prstGeom prst="rightArrow">
          <a:avLst>
            <a:gd name="adj1" fmla="val 60000"/>
            <a:gd name="adj2" fmla="val 50000"/>
          </a:avLst>
        </a:prstGeom>
        <a:solidFill>
          <a:schemeClr val="accent5">
            <a:hueOff val="-6018599"/>
            <a:satOff val="14820"/>
            <a:lumOff val="-32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4120985" y="2697226"/>
        <a:ext cx="277239" cy="234515"/>
      </dsp:txXfrm>
    </dsp:sp>
    <dsp:sp modelId="{DE6FD2D8-8D04-44F9-A65F-3B26A0E6A9E1}">
      <dsp:nvSpPr>
        <dsp:cNvPr id="0" name=""/>
        <dsp:cNvSpPr/>
      </dsp:nvSpPr>
      <dsp:spPr>
        <a:xfrm>
          <a:off x="4372253" y="2743763"/>
          <a:ext cx="1917297" cy="1204188"/>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GB newsletters to continue</a:t>
          </a:r>
        </a:p>
      </dsp:txBody>
      <dsp:txXfrm>
        <a:off x="4653035" y="2920112"/>
        <a:ext cx="1355733" cy="851490"/>
      </dsp:txXfrm>
    </dsp:sp>
    <dsp:sp modelId="{C248A41E-D3D3-4E0A-82A8-CF2BE8AF61C2}">
      <dsp:nvSpPr>
        <dsp:cNvPr id="0" name=""/>
        <dsp:cNvSpPr/>
      </dsp:nvSpPr>
      <dsp:spPr>
        <a:xfrm rot="5400000">
          <a:off x="3330034" y="3168865"/>
          <a:ext cx="424210" cy="390857"/>
        </a:xfrm>
        <a:prstGeom prst="rightArrow">
          <a:avLst>
            <a:gd name="adj1" fmla="val 60000"/>
            <a:gd name="adj2" fmla="val 50000"/>
          </a:avLst>
        </a:prstGeom>
        <a:solidFill>
          <a:schemeClr val="accent5">
            <a:hueOff val="-9027899"/>
            <a:satOff val="22229"/>
            <a:lumOff val="-4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3388663" y="3188408"/>
        <a:ext cx="306953" cy="234515"/>
      </dsp:txXfrm>
    </dsp:sp>
    <dsp:sp modelId="{17080E01-E85A-442D-9E63-C7449BA34FCC}">
      <dsp:nvSpPr>
        <dsp:cNvPr id="0" name=""/>
        <dsp:cNvSpPr/>
      </dsp:nvSpPr>
      <dsp:spPr>
        <a:xfrm>
          <a:off x="2682712" y="3670461"/>
          <a:ext cx="1755256" cy="1158095"/>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raise profile of mental health and well-being</a:t>
          </a:r>
          <a:endParaRPr lang="en-GB" sz="900" kern="1200">
            <a:solidFill>
              <a:sysClr val="windowText" lastClr="000000"/>
            </a:solidFill>
          </a:endParaRPr>
        </a:p>
      </dsp:txBody>
      <dsp:txXfrm>
        <a:off x="2939763" y="3840060"/>
        <a:ext cx="1241154" cy="818897"/>
      </dsp:txXfrm>
    </dsp:sp>
    <dsp:sp modelId="{D92B2C50-82BB-4084-9800-34379F2C0F32}">
      <dsp:nvSpPr>
        <dsp:cNvPr id="0" name=""/>
        <dsp:cNvSpPr/>
      </dsp:nvSpPr>
      <dsp:spPr>
        <a:xfrm rot="12724269">
          <a:off x="2451368" y="1611207"/>
          <a:ext cx="444041" cy="463978"/>
        </a:xfrm>
        <a:prstGeom prst="rightArrow">
          <a:avLst>
            <a:gd name="adj1" fmla="val 60000"/>
            <a:gd name="adj2" fmla="val 50000"/>
          </a:avLst>
        </a:prstGeom>
        <a:solidFill>
          <a:schemeClr val="accent5">
            <a:hueOff val="-12037199"/>
            <a:satOff val="29639"/>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574415" y="1739369"/>
        <a:ext cx="310829" cy="278386"/>
      </dsp:txXfrm>
    </dsp:sp>
    <dsp:sp modelId="{4F932D5F-517E-47CB-9323-DC4F865FDA4A}">
      <dsp:nvSpPr>
        <dsp:cNvPr id="0" name=""/>
        <dsp:cNvSpPr/>
      </dsp:nvSpPr>
      <dsp:spPr>
        <a:xfrm>
          <a:off x="802955" y="2442660"/>
          <a:ext cx="1595821" cy="1158095"/>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Continue to monitor Pre-School numbers and funding</a:t>
          </a:r>
          <a:endParaRPr lang="en-GB" sz="900" kern="1200">
            <a:solidFill>
              <a:sysClr val="windowText" lastClr="000000"/>
            </a:solidFill>
          </a:endParaRPr>
        </a:p>
      </dsp:txBody>
      <dsp:txXfrm>
        <a:off x="1036658" y="2612259"/>
        <a:ext cx="1128415" cy="818897"/>
      </dsp:txXfrm>
    </dsp:sp>
    <dsp:sp modelId="{5708E216-B964-4A32-8513-4435E3EF8DF2}">
      <dsp:nvSpPr>
        <dsp:cNvPr id="0" name=""/>
        <dsp:cNvSpPr/>
      </dsp:nvSpPr>
      <dsp:spPr>
        <a:xfrm rot="10152545" flipV="1">
          <a:off x="2356398" y="2534997"/>
          <a:ext cx="498494" cy="416497"/>
        </a:xfrm>
        <a:prstGeom prst="rightArrow">
          <a:avLst>
            <a:gd name="adj1" fmla="val 60000"/>
            <a:gd name="adj2" fmla="val 50000"/>
          </a:avLst>
        </a:prstGeom>
        <a:solidFill>
          <a:schemeClr val="accent5">
            <a:hueOff val="-15046498"/>
            <a:satOff val="37049"/>
            <a:lumOff val="-8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480242" y="2606599"/>
        <a:ext cx="373545" cy="249899"/>
      </dsp:txXfrm>
    </dsp:sp>
    <dsp:sp modelId="{2454ED42-542C-4173-B933-0C040287ED79}">
      <dsp:nvSpPr>
        <dsp:cNvPr id="0" name=""/>
        <dsp:cNvSpPr/>
      </dsp:nvSpPr>
      <dsp:spPr>
        <a:xfrm>
          <a:off x="1188119" y="745376"/>
          <a:ext cx="1600279" cy="1158095"/>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Plan replacement or fixture of some Trim trail posts identified as needing replacement in the future </a:t>
          </a:r>
        </a:p>
      </dsp:txBody>
      <dsp:txXfrm>
        <a:off x="1422474" y="914975"/>
        <a:ext cx="1131569" cy="818897"/>
      </dsp:txXfrm>
    </dsp:sp>
    <dsp:sp modelId="{39808C08-BF8D-48FA-B3C9-B51C1DC5C218}">
      <dsp:nvSpPr>
        <dsp:cNvPr id="0" name=""/>
        <dsp:cNvSpPr/>
      </dsp:nvSpPr>
      <dsp:spPr>
        <a:xfrm rot="16200000">
          <a:off x="3355360" y="1215408"/>
          <a:ext cx="445677" cy="419714"/>
        </a:xfrm>
        <a:prstGeom prst="rightArrow">
          <a:avLst>
            <a:gd name="adj1" fmla="val 60000"/>
            <a:gd name="adj2" fmla="val 50000"/>
          </a:avLst>
        </a:prstGeom>
        <a:solidFill>
          <a:schemeClr val="accent5">
            <a:hueOff val="-18055798"/>
            <a:satOff val="44459"/>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3418317" y="1362308"/>
        <a:ext cx="319763" cy="2518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594803" y="-11248"/>
          <a:ext cx="1632886" cy="1141974"/>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Budget for further fencing at the front of the school</a:t>
          </a:r>
        </a:p>
      </dsp:txBody>
      <dsp:txXfrm>
        <a:off x="2833934" y="155990"/>
        <a:ext cx="1154624" cy="807498"/>
      </dsp:txXfrm>
    </dsp:sp>
    <dsp:sp modelId="{F80F41AE-8A1F-4CC5-A8BB-D54FE29EED7F}">
      <dsp:nvSpPr>
        <dsp:cNvPr id="0" name=""/>
        <dsp:cNvSpPr/>
      </dsp:nvSpPr>
      <dsp:spPr>
        <a:xfrm rot="1542857">
          <a:off x="2923956" y="-192708"/>
          <a:ext cx="191369" cy="38541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2926799" y="-128080"/>
        <a:ext cx="133958" cy="231250"/>
      </dsp:txXfrm>
    </dsp:sp>
    <dsp:sp modelId="{C54F293B-54E4-440D-96A0-D28783B86F94}">
      <dsp:nvSpPr>
        <dsp:cNvPr id="0" name=""/>
        <dsp:cNvSpPr/>
      </dsp:nvSpPr>
      <dsp:spPr>
        <a:xfrm>
          <a:off x="4052321" y="681579"/>
          <a:ext cx="1811274" cy="1246031"/>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develop Parent Communication at Deerhurst through the role of Parent Forum</a:t>
          </a:r>
          <a:endParaRPr lang="en-GB" sz="900" kern="1200">
            <a:solidFill>
              <a:sysClr val="windowText" lastClr="000000"/>
            </a:solidFill>
          </a:endParaRPr>
        </a:p>
      </dsp:txBody>
      <dsp:txXfrm>
        <a:off x="4317576" y="864056"/>
        <a:ext cx="1280764" cy="881077"/>
      </dsp:txXfrm>
    </dsp:sp>
    <dsp:sp modelId="{29E7A798-853F-4776-9256-4824A9CB1E44}">
      <dsp:nvSpPr>
        <dsp:cNvPr id="0" name=""/>
        <dsp:cNvSpPr/>
      </dsp:nvSpPr>
      <dsp:spPr>
        <a:xfrm rot="19954985">
          <a:off x="3949969" y="1724550"/>
          <a:ext cx="306181" cy="385416"/>
        </a:xfrm>
        <a:prstGeom prst="rightArrow">
          <a:avLst>
            <a:gd name="adj1" fmla="val 60000"/>
            <a:gd name="adj2" fmla="val 50000"/>
          </a:avLst>
        </a:prstGeom>
        <a:solidFill>
          <a:schemeClr val="accent5">
            <a:hueOff val="-3009300"/>
            <a:satOff val="7410"/>
            <a:lumOff val="-1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3955128" y="1822781"/>
        <a:ext cx="214327" cy="231250"/>
      </dsp:txXfrm>
    </dsp:sp>
    <dsp:sp modelId="{F7A52A2D-9A03-4BDD-8B36-E64AABF318DB}">
      <dsp:nvSpPr>
        <dsp:cNvPr id="0" name=""/>
        <dsp:cNvSpPr/>
      </dsp:nvSpPr>
      <dsp:spPr>
        <a:xfrm>
          <a:off x="2826133" y="1852183"/>
          <a:ext cx="1141974" cy="1141974"/>
        </a:xfrm>
        <a:prstGeom prst="ellipse">
          <a:avLst/>
        </a:prstGeom>
        <a:solidFill>
          <a:schemeClr val="accent4">
            <a:lumMod val="40000"/>
            <a:lumOff val="6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a:solidFill>
                <a:sysClr val="windowText" lastClr="000000"/>
              </a:solidFill>
            </a:rPr>
            <a:t>Current Priorities 19/20</a:t>
          </a:r>
        </a:p>
      </dsp:txBody>
      <dsp:txXfrm>
        <a:off x="2993371" y="2019421"/>
        <a:ext cx="807498" cy="807498"/>
      </dsp:txXfrm>
    </dsp:sp>
    <dsp:sp modelId="{6F54AA0C-F12A-46FB-84BD-923B0ABF16FC}">
      <dsp:nvSpPr>
        <dsp:cNvPr id="0" name=""/>
        <dsp:cNvSpPr/>
      </dsp:nvSpPr>
      <dsp:spPr>
        <a:xfrm rot="1582908">
          <a:off x="3961573" y="2606914"/>
          <a:ext cx="389022" cy="385416"/>
        </a:xfrm>
        <a:prstGeom prst="rightArrow">
          <a:avLst>
            <a:gd name="adj1" fmla="val 60000"/>
            <a:gd name="adj2" fmla="val 50000"/>
          </a:avLst>
        </a:prstGeom>
        <a:solidFill>
          <a:schemeClr val="accent5">
            <a:hueOff val="-6018599"/>
            <a:satOff val="14820"/>
            <a:lumOff val="-32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3967594" y="2658308"/>
        <a:ext cx="273397" cy="231250"/>
      </dsp:txXfrm>
    </dsp:sp>
    <dsp:sp modelId="{DE6FD2D8-8D04-44F9-A65F-3B26A0E6A9E1}">
      <dsp:nvSpPr>
        <dsp:cNvPr id="0" name=""/>
        <dsp:cNvSpPr/>
      </dsp:nvSpPr>
      <dsp:spPr>
        <a:xfrm>
          <a:off x="4215385" y="2704202"/>
          <a:ext cx="1890607" cy="1187425"/>
        </a:xfrm>
        <a:prstGeom prst="ellipse">
          <a:avLst/>
        </a:prstGeom>
        <a:solidFill>
          <a:srgbClr val="00B0F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take part in the DFE Fibre BB option (part funded)</a:t>
          </a:r>
        </a:p>
      </dsp:txBody>
      <dsp:txXfrm>
        <a:off x="4492258" y="2878096"/>
        <a:ext cx="1336861" cy="839637"/>
      </dsp:txXfrm>
    </dsp:sp>
    <dsp:sp modelId="{C248A41E-D3D3-4E0A-82A8-CF2BE8AF61C2}">
      <dsp:nvSpPr>
        <dsp:cNvPr id="0" name=""/>
        <dsp:cNvSpPr/>
      </dsp:nvSpPr>
      <dsp:spPr>
        <a:xfrm rot="5400000">
          <a:off x="3187589" y="3123392"/>
          <a:ext cx="418334" cy="385416"/>
        </a:xfrm>
        <a:prstGeom prst="rightArrow">
          <a:avLst>
            <a:gd name="adj1" fmla="val 60000"/>
            <a:gd name="adj2" fmla="val 50000"/>
          </a:avLst>
        </a:prstGeom>
        <a:solidFill>
          <a:schemeClr val="accent5">
            <a:hueOff val="-9027899"/>
            <a:satOff val="22229"/>
            <a:lumOff val="-4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3245402" y="3142663"/>
        <a:ext cx="302709" cy="231250"/>
      </dsp:txXfrm>
    </dsp:sp>
    <dsp:sp modelId="{17080E01-E85A-442D-9E63-C7449BA34FCC}">
      <dsp:nvSpPr>
        <dsp:cNvPr id="0" name=""/>
        <dsp:cNvSpPr/>
      </dsp:nvSpPr>
      <dsp:spPr>
        <a:xfrm>
          <a:off x="2549340" y="3618012"/>
          <a:ext cx="1730822" cy="1141974"/>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rejoin a sports network for further opportunities</a:t>
          </a:r>
        </a:p>
      </dsp:txBody>
      <dsp:txXfrm>
        <a:off x="2802813" y="3785250"/>
        <a:ext cx="1223876" cy="807498"/>
      </dsp:txXfrm>
    </dsp:sp>
    <dsp:sp modelId="{D92B2C50-82BB-4084-9800-34379F2C0F32}">
      <dsp:nvSpPr>
        <dsp:cNvPr id="0" name=""/>
        <dsp:cNvSpPr/>
      </dsp:nvSpPr>
      <dsp:spPr>
        <a:xfrm rot="12724269">
          <a:off x="2321201" y="1587415"/>
          <a:ext cx="437875" cy="457520"/>
        </a:xfrm>
        <a:prstGeom prst="rightArrow">
          <a:avLst>
            <a:gd name="adj1" fmla="val 60000"/>
            <a:gd name="adj2" fmla="val 50000"/>
          </a:avLst>
        </a:prstGeom>
        <a:solidFill>
          <a:schemeClr val="accent5">
            <a:hueOff val="-12037199"/>
            <a:satOff val="29639"/>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442539" y="1713794"/>
        <a:ext cx="306513" cy="274512"/>
      </dsp:txXfrm>
    </dsp:sp>
    <dsp:sp modelId="{4F932D5F-517E-47CB-9323-DC4F865FDA4A}">
      <dsp:nvSpPr>
        <dsp:cNvPr id="0" name=""/>
        <dsp:cNvSpPr/>
      </dsp:nvSpPr>
      <dsp:spPr>
        <a:xfrm>
          <a:off x="695725" y="2407286"/>
          <a:ext cx="1573606" cy="1141974"/>
        </a:xfrm>
        <a:prstGeom prst="ellipse">
          <a:avLst/>
        </a:prstGeom>
        <a:solidFill>
          <a:srgbClr val="00FF0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Investigate outdoor gym and possibly replacement Trim Trial </a:t>
          </a:r>
          <a:endParaRPr lang="en-GB" sz="900" kern="1200">
            <a:solidFill>
              <a:sysClr val="windowText" lastClr="000000"/>
            </a:solidFill>
          </a:endParaRPr>
        </a:p>
      </dsp:txBody>
      <dsp:txXfrm>
        <a:off x="926174" y="2574524"/>
        <a:ext cx="1112708" cy="807498"/>
      </dsp:txXfrm>
    </dsp:sp>
    <dsp:sp modelId="{5708E216-B964-4A32-8513-4435E3EF8DF2}">
      <dsp:nvSpPr>
        <dsp:cNvPr id="0" name=""/>
        <dsp:cNvSpPr/>
      </dsp:nvSpPr>
      <dsp:spPr>
        <a:xfrm rot="10152545" flipV="1">
          <a:off x="2227568" y="2498327"/>
          <a:ext cx="491574" cy="410699"/>
        </a:xfrm>
        <a:prstGeom prst="rightArrow">
          <a:avLst>
            <a:gd name="adj1" fmla="val 60000"/>
            <a:gd name="adj2" fmla="val 50000"/>
          </a:avLst>
        </a:prstGeom>
        <a:solidFill>
          <a:schemeClr val="accent5">
            <a:hueOff val="-15046498"/>
            <a:satOff val="37049"/>
            <a:lumOff val="-8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10800000">
        <a:off x="2349689" y="2568933"/>
        <a:ext cx="368364" cy="246419"/>
      </dsp:txXfrm>
    </dsp:sp>
    <dsp:sp modelId="{2454ED42-542C-4173-B933-0C040287ED79}">
      <dsp:nvSpPr>
        <dsp:cNvPr id="0" name=""/>
        <dsp:cNvSpPr/>
      </dsp:nvSpPr>
      <dsp:spPr>
        <a:xfrm>
          <a:off x="1075533" y="733608"/>
          <a:ext cx="1578003" cy="1141974"/>
        </a:xfrm>
        <a:prstGeom prst="ellipse">
          <a:avLst/>
        </a:prstGeom>
        <a:solidFill>
          <a:srgbClr val="00FF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plan for replacement Elliot building and school roof – Long term Bid for funding</a:t>
          </a:r>
        </a:p>
      </dsp:txBody>
      <dsp:txXfrm>
        <a:off x="1306626" y="900846"/>
        <a:ext cx="1115817" cy="807498"/>
      </dsp:txXfrm>
    </dsp:sp>
    <dsp:sp modelId="{39808C08-BF8D-48FA-B3C9-B51C1DC5C218}">
      <dsp:nvSpPr>
        <dsp:cNvPr id="0" name=""/>
        <dsp:cNvSpPr/>
      </dsp:nvSpPr>
      <dsp:spPr>
        <a:xfrm rot="16200000">
          <a:off x="3212667" y="1197092"/>
          <a:ext cx="439513" cy="413871"/>
        </a:xfrm>
        <a:prstGeom prst="rightArrow">
          <a:avLst>
            <a:gd name="adj1" fmla="val 60000"/>
            <a:gd name="adj2" fmla="val 50000"/>
          </a:avLst>
        </a:prstGeom>
        <a:solidFill>
          <a:schemeClr val="accent5">
            <a:hueOff val="-18055798"/>
            <a:satOff val="44459"/>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3274748" y="1341947"/>
        <a:ext cx="315352" cy="24832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dirty="0"/>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C8358E-FDA3-4B9D-A39C-FF684D0D1539}" type="slidenum">
              <a:rPr lang="en-GB"/>
              <a:pPr/>
              <a:t>‹#›</a:t>
            </a:fld>
            <a:endParaRPr lang="en-GB" dirty="0"/>
          </a:p>
        </p:txBody>
      </p:sp>
    </p:spTree>
    <p:extLst>
      <p:ext uri="{BB962C8B-B14F-4D97-AF65-F5344CB8AC3E}">
        <p14:creationId xmlns:p14="http://schemas.microsoft.com/office/powerpoint/2010/main" val="39715823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818C3-4F8C-4B8F-95AE-1006918004C6}" type="slidenum">
              <a:rPr lang="en-GB"/>
              <a:pPr/>
              <a:t>1</a:t>
            </a:fld>
            <a:endParaRPr lang="en-GB"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55676-1ECB-4E74-9250-FCE322E06F11}" type="slidenum">
              <a:rPr lang="en-GB"/>
              <a:pPr/>
              <a:t>2</a:t>
            </a:fld>
            <a:endParaRPr lang="en-GB"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10/17/2019</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F8CFA630-13BB-46C4-BD44-B2C5F9B66074}" type="datetimeFigureOut">
              <a:rPr lang="en-US" smtClean="0"/>
              <a:pPr/>
              <a:t>10/17/2019</a:t>
            </a:fld>
            <a:endParaRPr lang="en-US" dirty="0"/>
          </a:p>
        </p:txBody>
      </p:sp>
      <p:sp>
        <p:nvSpPr>
          <p:cNvPr id="5" name="Footer Placeholder 4"/>
          <p:cNvSpPr>
            <a:spLocks noGrp="1"/>
          </p:cNvSpPr>
          <p:nvPr>
            <p:ph type="ftr" sz="quarter" idx="11"/>
          </p:nvPr>
        </p:nvSpPr>
        <p:spPr>
          <a:xfrm>
            <a:off x="457200" y="6556248"/>
            <a:ext cx="3657600" cy="228600"/>
          </a:xfrm>
        </p:spPr>
        <p:txBody>
          <a:bodyPr/>
          <a:lstStyle/>
          <a:p>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10/17/2019</a:t>
            </a:fld>
            <a:endParaRPr lang="en-US">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CFA630-13BB-46C4-BD44-B2C5F9B66074}"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CFA630-13BB-46C4-BD44-B2C5F9B66074}" type="datetimeFigureOut">
              <a:rPr lang="en-US" smtClean="0"/>
              <a:pPr/>
              <a:t>10/17/2019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8CFA630-13BB-46C4-BD44-B2C5F9B66074}" type="datetimeFigureOut">
              <a:rPr lang="en-US" smtClean="0"/>
              <a:pPr/>
              <a:t>10/17/2019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10/17/2019</a:t>
            </a:fld>
            <a:endParaRPr lang="en-US" dirty="0">
              <a:solidFill>
                <a:schemeClr val="tx2"/>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CFA630-13BB-46C4-BD44-B2C5F9B66074}"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10/17/2019</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oogle.co.uk/url?sa=i&amp;rct=j&amp;q=&amp;esrc=s&amp;source=images&amp;cd=&amp;cad=rja&amp;uact=8&amp;ved=0CAcQjRw&amp;url=http://www.apperley-deerhurst.co.uk/school--pre-school.html&amp;ei=1eRTVe_pH4L_Uo7FgeAG&amp;bvm=bv.93112503,d.ZGU&amp;psig=AFQjCNE6aGgEtRwLASyTpFoscVReo2kYDg&amp;ust=1431647587511997" TargetMode="External"/><Relationship Id="rId5" Type="http://schemas.openxmlformats.org/officeDocument/2006/relationships/image" Target="../media/image3.jpeg"/><Relationship Id="rId4" Type="http://schemas.openxmlformats.org/officeDocument/2006/relationships/hyperlink" Target="http://www.google.co.uk/url?sa=i&amp;rct=j&amp;q=&amp;esrc=s&amp;source=images&amp;cd=&amp;cad=rja&amp;uact=8&amp;ved=0CAcQjRw&amp;url=http://www.deerhurst.gloucs.sch.uk/&amp;ei=LuRTVdfGLcW1UYrKgUg&amp;bvm=bv.93112503,d.ZGU&amp;psig=AFQjCNE6aGgEtRwLASyTpFoscVReo2kYDg&amp;ust=1431647587511997" TargetMode="External"/><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0CAcQjRw&amp;url=http://www.deerhurst.gloucs.sch.uk/&amp;ei=LuRTVdfGLcW1UYrKgUg&amp;bvm=bv.93112503,d.ZGU&amp;psig=AFQjCNE6aGgEtRwLASyTpFoscVReo2kYDg&amp;ust=1431647587511997"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bwMode="auto">
          <a:xfrm>
            <a:off x="611560" y="3140968"/>
            <a:ext cx="7592888" cy="2495128"/>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GB" sz="2800" b="1" kern="0" dirty="0">
                <a:solidFill>
                  <a:srgbClr val="000000"/>
                </a:solidFill>
                <a:latin typeface="+mn-lt"/>
              </a:rPr>
              <a:t>Parent  Forum</a:t>
            </a: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GB" sz="2800" b="1" i="0" u="none" strike="noStrike" kern="0" cap="none" spc="0" normalizeH="0" baseline="0" noProof="0" dirty="0">
                <a:ln>
                  <a:noFill/>
                </a:ln>
                <a:solidFill>
                  <a:srgbClr val="000000"/>
                </a:solidFill>
                <a:effectLst/>
                <a:uLnTx/>
                <a:uFillTx/>
                <a:latin typeface="+mn-lt"/>
                <a:ea typeface="+mn-ea"/>
                <a:cs typeface="+mn-cs"/>
              </a:rPr>
              <a:t>16</a:t>
            </a:r>
            <a:r>
              <a:rPr kumimoji="0" lang="en-GB" sz="2800" b="1" i="0" u="none" strike="noStrike" kern="0" cap="none" spc="0" normalizeH="0" baseline="30000" noProof="0" dirty="0">
                <a:ln>
                  <a:noFill/>
                </a:ln>
                <a:solidFill>
                  <a:srgbClr val="000000"/>
                </a:solidFill>
                <a:effectLst/>
                <a:uLnTx/>
                <a:uFillTx/>
                <a:latin typeface="+mn-lt"/>
                <a:ea typeface="+mn-ea"/>
                <a:cs typeface="+mn-cs"/>
              </a:rPr>
              <a:t>th</a:t>
            </a:r>
            <a:r>
              <a:rPr kumimoji="0" lang="en-GB" sz="2800" b="1" i="0" u="none" strike="noStrike" kern="0" cap="none" spc="0" normalizeH="0" baseline="0" noProof="0" dirty="0">
                <a:ln>
                  <a:noFill/>
                </a:ln>
                <a:solidFill>
                  <a:srgbClr val="000000"/>
                </a:solidFill>
                <a:effectLst/>
                <a:uLnTx/>
                <a:uFillTx/>
                <a:latin typeface="+mn-lt"/>
                <a:ea typeface="+mn-ea"/>
                <a:cs typeface="+mn-cs"/>
              </a:rPr>
              <a:t> October 2019</a:t>
            </a:r>
            <a:endParaRPr kumimoji="0" lang="en-GB" sz="3200" b="1" i="0" u="none" strike="noStrike" kern="0" cap="none" spc="0" normalizeH="0" baseline="0" noProof="0" dirty="0">
              <a:ln>
                <a:noFill/>
              </a:ln>
              <a:solidFill>
                <a:srgbClr val="000000"/>
              </a:solidFill>
              <a:effectLst/>
              <a:uLnTx/>
              <a:uFillTx/>
              <a:latin typeface="+mn-lt"/>
              <a:ea typeface="+mn-ea"/>
              <a:cs typeface="+mn-cs"/>
            </a:endParaRP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GB" sz="2800" b="1" i="0" u="none" strike="noStrike" kern="0" cap="none" spc="0" normalizeH="0" baseline="0" noProof="0" dirty="0">
                <a:ln>
                  <a:noFill/>
                </a:ln>
                <a:solidFill>
                  <a:srgbClr val="000000"/>
                </a:solidFill>
                <a:effectLst/>
                <a:uLnTx/>
                <a:uFillTx/>
                <a:latin typeface="+mn-lt"/>
                <a:ea typeface="+mn-ea"/>
                <a:cs typeface="+mn-cs"/>
              </a:rPr>
              <a:t/>
            </a:r>
            <a:br>
              <a:rPr kumimoji="0" lang="en-GB" sz="2800" b="1" i="0" u="none" strike="noStrike" kern="0" cap="none" spc="0" normalizeH="0" baseline="0" noProof="0" dirty="0">
                <a:ln>
                  <a:noFill/>
                </a:ln>
                <a:solidFill>
                  <a:srgbClr val="000000"/>
                </a:solidFill>
                <a:effectLst/>
                <a:uLnTx/>
                <a:uFillTx/>
                <a:latin typeface="+mn-lt"/>
                <a:ea typeface="+mn-ea"/>
                <a:cs typeface="+mn-cs"/>
              </a:rPr>
            </a:br>
            <a:r>
              <a:rPr kumimoji="0" lang="en-GB" sz="2800" b="1" i="0" u="none" strike="noStrike" kern="0" cap="none" spc="0" normalizeH="0" baseline="0" noProof="0" dirty="0">
                <a:ln>
                  <a:noFill/>
                </a:ln>
                <a:solidFill>
                  <a:srgbClr val="000000"/>
                </a:solidFill>
                <a:effectLst/>
                <a:uLnTx/>
                <a:uFillTx/>
                <a:latin typeface="+mn-lt"/>
                <a:ea typeface="+mn-ea"/>
                <a:cs typeface="+mn-cs"/>
              </a:rPr>
              <a:t/>
            </a:r>
            <a:br>
              <a:rPr kumimoji="0" lang="en-GB" sz="2800" b="1" i="0" u="none" strike="noStrike" kern="0" cap="none" spc="0" normalizeH="0" baseline="0" noProof="0" dirty="0">
                <a:ln>
                  <a:noFill/>
                </a:ln>
                <a:solidFill>
                  <a:srgbClr val="000000"/>
                </a:solidFill>
                <a:effectLst/>
                <a:uLnTx/>
                <a:uFillTx/>
                <a:latin typeface="+mn-lt"/>
                <a:ea typeface="+mn-ea"/>
                <a:cs typeface="+mn-cs"/>
              </a:rPr>
            </a:br>
            <a:endParaRPr kumimoji="0" lang="en-GB" sz="2800" b="1" i="0" u="none" strike="noStrike" kern="0" cap="none" spc="0" normalizeH="0" baseline="0" noProof="0" dirty="0">
              <a:ln>
                <a:noFill/>
              </a:ln>
              <a:solidFill>
                <a:srgbClr val="000000"/>
              </a:solidFill>
              <a:effectLst/>
              <a:uLnTx/>
              <a:uFillTx/>
              <a:latin typeface="+mn-lt"/>
              <a:ea typeface="+mn-ea"/>
              <a:cs typeface="+mn-cs"/>
            </a:endParaRP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GB" sz="2800" b="1" i="0" u="none" strike="noStrike" kern="0" cap="none" spc="0" normalizeH="0" baseline="0" noProof="0" dirty="0">
                <a:ln>
                  <a:noFill/>
                </a:ln>
                <a:solidFill>
                  <a:srgbClr val="000000"/>
                </a:solidFill>
                <a:effectLst/>
                <a:uLnTx/>
                <a:uFillTx/>
                <a:latin typeface="+mn-lt"/>
                <a:ea typeface="+mn-ea"/>
                <a:cs typeface="+mn-cs"/>
              </a:rPr>
              <a:t>Jayne Neveu</a:t>
            </a:r>
          </a:p>
        </p:txBody>
      </p:sp>
      <p:sp>
        <p:nvSpPr>
          <p:cNvPr id="10242" name="AutoShape 2" descr="Image result for deerhurst and apperley cofe primary school"/>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244" name="AutoShape 4" descr="Image result for deerhurst and apperle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6" name="irc_mi" descr="http://www.deerhurst.gloucs.sch.uk/public/Content_Management/main/images/OceanUpload38499_1371041636137_compressed.jpg">
            <a:hlinkClick r:id="rId4"/>
          </p:cNvPr>
          <p:cNvPicPr/>
          <p:nvPr/>
        </p:nvPicPr>
        <p:blipFill>
          <a:blip r:embed="rId5" cstate="print"/>
          <a:srcRect/>
          <a:stretch>
            <a:fillRect/>
          </a:stretch>
        </p:blipFill>
        <p:spPr bwMode="auto">
          <a:xfrm>
            <a:off x="3131840" y="260648"/>
            <a:ext cx="2618212" cy="2604052"/>
          </a:xfrm>
          <a:prstGeom prst="rect">
            <a:avLst/>
          </a:prstGeom>
          <a:noFill/>
          <a:ln w="9525">
            <a:noFill/>
            <a:miter lim="800000"/>
            <a:headEnd/>
            <a:tailEnd/>
          </a:ln>
        </p:spPr>
      </p:pic>
      <p:pic>
        <p:nvPicPr>
          <p:cNvPr id="7" name="irc_mi" descr="http://www.apperley-deerhurst.co.uk/uploads/6/3/3/8/6338062/1339408_orig.jpg">
            <a:hlinkClick r:id="rId6"/>
          </p:cNvPr>
          <p:cNvPicPr/>
          <p:nvPr/>
        </p:nvPicPr>
        <p:blipFill>
          <a:blip r:embed="rId7" cstate="print"/>
          <a:srcRect l="33010" r="31867"/>
          <a:stretch>
            <a:fillRect/>
          </a:stretch>
        </p:blipFill>
        <p:spPr bwMode="auto">
          <a:xfrm rot="715864">
            <a:off x="6214588" y="672995"/>
            <a:ext cx="2778648" cy="1748881"/>
          </a:xfrm>
          <a:prstGeom prst="rect">
            <a:avLst/>
          </a:prstGeom>
          <a:noFill/>
          <a:ln w="9525">
            <a:noFill/>
            <a:miter lim="800000"/>
            <a:headEnd/>
            <a:tailEnd/>
          </a:ln>
        </p:spPr>
      </p:pic>
      <p:pic>
        <p:nvPicPr>
          <p:cNvPr id="10246" name="Picture 6" descr="Picture"/>
          <p:cNvPicPr>
            <a:picLocks noChangeAspect="1" noChangeArrowheads="1"/>
          </p:cNvPicPr>
          <p:nvPr/>
        </p:nvPicPr>
        <p:blipFill>
          <a:blip r:embed="rId8" cstate="print"/>
          <a:srcRect/>
          <a:stretch>
            <a:fillRect/>
          </a:stretch>
        </p:blipFill>
        <p:spPr bwMode="auto">
          <a:xfrm rot="20794733">
            <a:off x="151386" y="254267"/>
            <a:ext cx="2377344" cy="1584176"/>
          </a:xfrm>
          <a:prstGeom prst="rect">
            <a:avLst/>
          </a:prstGeom>
          <a:noFill/>
        </p:spPr>
      </p:pic>
      <p:pic>
        <p:nvPicPr>
          <p:cNvPr id="10248" name="Picture 8" descr="Picture"/>
          <p:cNvPicPr>
            <a:picLocks noChangeAspect="1" noChangeArrowheads="1"/>
          </p:cNvPicPr>
          <p:nvPr/>
        </p:nvPicPr>
        <p:blipFill>
          <a:blip r:embed="rId9" cstate="print"/>
          <a:srcRect/>
          <a:stretch>
            <a:fillRect/>
          </a:stretch>
        </p:blipFill>
        <p:spPr bwMode="auto">
          <a:xfrm>
            <a:off x="0" y="5027553"/>
            <a:ext cx="2746919" cy="183044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052736"/>
            <a:ext cx="6552728" cy="3046988"/>
          </a:xfrm>
          <a:prstGeom prst="rect">
            <a:avLst/>
          </a:prstGeom>
          <a:solidFill>
            <a:srgbClr val="92D050"/>
          </a:solidFill>
        </p:spPr>
        <p:txBody>
          <a:bodyPr wrap="square" rtlCol="0">
            <a:spAutoFit/>
          </a:bodyPr>
          <a:lstStyle/>
          <a:p>
            <a:r>
              <a:rPr lang="en-GB" dirty="0"/>
              <a:t>General</a:t>
            </a:r>
          </a:p>
          <a:p>
            <a:endParaRPr lang="en-GB" dirty="0"/>
          </a:p>
          <a:p>
            <a:r>
              <a:rPr lang="en-GB" dirty="0"/>
              <a:t>PE kits need to be in school</a:t>
            </a:r>
          </a:p>
          <a:p>
            <a:r>
              <a:rPr lang="en-GB" dirty="0"/>
              <a:t>Contributions to school activities</a:t>
            </a:r>
          </a:p>
          <a:p>
            <a:r>
              <a:rPr lang="en-GB" dirty="0"/>
              <a:t>Attendance and punctuality</a:t>
            </a:r>
          </a:p>
          <a:p>
            <a:r>
              <a:rPr lang="en-GB" dirty="0"/>
              <a:t>Clothes need to be labelled</a:t>
            </a:r>
          </a:p>
          <a:p>
            <a:r>
              <a:rPr lang="en-GB" dirty="0"/>
              <a:t>Photography</a:t>
            </a:r>
          </a:p>
          <a:p>
            <a:r>
              <a:rPr lang="en-GB" dirty="0"/>
              <a:t>On line </a:t>
            </a:r>
          </a:p>
        </p:txBody>
      </p:sp>
    </p:spTree>
    <p:extLst>
      <p:ext uri="{BB962C8B-B14F-4D97-AF65-F5344CB8AC3E}">
        <p14:creationId xmlns:p14="http://schemas.microsoft.com/office/powerpoint/2010/main" val="113596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6912768" cy="10310515"/>
          </a:xfrm>
          <a:prstGeom prst="rect">
            <a:avLst/>
          </a:prstGeom>
          <a:noFill/>
        </p:spPr>
        <p:txBody>
          <a:bodyPr wrap="square" rtlCol="0">
            <a:spAutoFit/>
          </a:bodyPr>
          <a:lstStyle/>
          <a:p>
            <a:r>
              <a:rPr lang="en-GB" dirty="0"/>
              <a:t>Rich </a:t>
            </a:r>
            <a:r>
              <a:rPr lang="en-GB"/>
              <a:t>Curriculum </a:t>
            </a:r>
            <a:r>
              <a:rPr lang="en-GB" smtClean="0"/>
              <a:t>Experiences 2018-19</a:t>
            </a:r>
            <a:endParaRPr lang="en-GB" dirty="0"/>
          </a:p>
          <a:p>
            <a:r>
              <a:rPr lang="en-GB" dirty="0"/>
              <a:t>There have been many</a:t>
            </a:r>
          </a:p>
          <a:p>
            <a:pPr marL="342900" indent="-342900" algn="l">
              <a:buFont typeface="Arial" panose="020B0604020202020204" pitchFamily="34" charset="0"/>
              <a:buChar char="•"/>
            </a:pPr>
            <a:r>
              <a:rPr lang="en-GB" sz="1600" b="1" dirty="0"/>
              <a:t>PGL</a:t>
            </a:r>
          </a:p>
          <a:p>
            <a:pPr marL="342900" indent="-342900" algn="l">
              <a:buFont typeface="Arial" panose="020B0604020202020204" pitchFamily="34" charset="0"/>
              <a:buChar char="•"/>
            </a:pPr>
            <a:r>
              <a:rPr lang="en-GB" sz="1600" b="1" dirty="0"/>
              <a:t>Christmas theatre</a:t>
            </a:r>
          </a:p>
          <a:p>
            <a:pPr marL="342900" indent="-342900" algn="l">
              <a:buFont typeface="Arial" panose="020B0604020202020204" pitchFamily="34" charset="0"/>
              <a:buChar char="•"/>
            </a:pPr>
            <a:r>
              <a:rPr lang="en-GB" sz="1600" b="1" dirty="0"/>
              <a:t>Cricket coaching</a:t>
            </a:r>
          </a:p>
          <a:p>
            <a:pPr marL="342900" indent="-342900" algn="l">
              <a:buFont typeface="Arial" panose="020B0604020202020204" pitchFamily="34" charset="0"/>
              <a:buChar char="•"/>
            </a:pPr>
            <a:r>
              <a:rPr lang="en-GB" sz="1600" b="1" dirty="0"/>
              <a:t>Dance studio experience</a:t>
            </a:r>
          </a:p>
          <a:p>
            <a:pPr marL="342900" indent="-342900" algn="l">
              <a:buFont typeface="Arial" panose="020B0604020202020204" pitchFamily="34" charset="0"/>
              <a:buChar char="•"/>
            </a:pPr>
            <a:r>
              <a:rPr lang="en-GB" sz="1600" b="1" dirty="0"/>
              <a:t>Language day and food tasting</a:t>
            </a:r>
          </a:p>
          <a:p>
            <a:pPr marL="342900" indent="-342900" algn="l">
              <a:buFont typeface="Arial" panose="020B0604020202020204" pitchFamily="34" charset="0"/>
              <a:buChar char="•"/>
            </a:pPr>
            <a:r>
              <a:rPr lang="en-GB" sz="1600" b="1" dirty="0"/>
              <a:t>STEM engineering experience</a:t>
            </a:r>
          </a:p>
          <a:p>
            <a:pPr marL="342900" indent="-342900" algn="l">
              <a:buFont typeface="Arial" panose="020B0604020202020204" pitchFamily="34" charset="0"/>
              <a:buChar char="•"/>
            </a:pPr>
            <a:r>
              <a:rPr lang="en-GB" sz="1600" b="1" dirty="0"/>
              <a:t>Science competition and presentation at Bristol </a:t>
            </a:r>
            <a:r>
              <a:rPr lang="en-GB" sz="1600" b="1" dirty="0" err="1"/>
              <a:t>uni</a:t>
            </a:r>
            <a:endParaRPr lang="en-GB" sz="1600" b="1" dirty="0"/>
          </a:p>
          <a:p>
            <a:pPr marL="342900" indent="-342900" algn="l">
              <a:buFont typeface="Arial" panose="020B0604020202020204" pitchFamily="34" charset="0"/>
              <a:buChar char="•"/>
            </a:pPr>
            <a:r>
              <a:rPr lang="en-GB" sz="1600" b="1" dirty="0"/>
              <a:t>Water safety theatre</a:t>
            </a:r>
          </a:p>
          <a:p>
            <a:pPr marL="342900" indent="-342900" algn="l">
              <a:buFont typeface="Arial" panose="020B0604020202020204" pitchFamily="34" charset="0"/>
              <a:buChar char="•"/>
            </a:pPr>
            <a:r>
              <a:rPr lang="en-GB" sz="1600" b="1" dirty="0"/>
              <a:t>Police and fire engine visit</a:t>
            </a:r>
          </a:p>
          <a:p>
            <a:pPr marL="342900" indent="-342900" algn="l">
              <a:buFont typeface="Arial" panose="020B0604020202020204" pitchFamily="34" charset="0"/>
              <a:buChar char="•"/>
            </a:pPr>
            <a:r>
              <a:rPr lang="en-GB" sz="1600" b="1" dirty="0"/>
              <a:t>Farm visit</a:t>
            </a:r>
          </a:p>
          <a:p>
            <a:pPr marL="342900" indent="-342900" algn="l">
              <a:buFont typeface="Arial" panose="020B0604020202020204" pitchFamily="34" charset="0"/>
              <a:buChar char="•"/>
            </a:pPr>
            <a:r>
              <a:rPr lang="en-GB" sz="1600" b="1" dirty="0"/>
              <a:t>Nature in Art visit</a:t>
            </a:r>
          </a:p>
          <a:p>
            <a:pPr marL="342900" indent="-342900" algn="l">
              <a:buFont typeface="Arial" panose="020B0604020202020204" pitchFamily="34" charset="0"/>
              <a:buChar char="•"/>
            </a:pPr>
            <a:r>
              <a:rPr lang="en-GB" sz="1600" b="1" dirty="0"/>
              <a:t>Scooter club, netball club, football club</a:t>
            </a:r>
          </a:p>
          <a:p>
            <a:pPr marL="342900" indent="-342900" algn="l">
              <a:buFont typeface="Arial" panose="020B0604020202020204" pitchFamily="34" charset="0"/>
              <a:buChar char="•"/>
            </a:pPr>
            <a:r>
              <a:rPr lang="en-GB" sz="1600" b="1" dirty="0"/>
              <a:t>Medieval festival</a:t>
            </a:r>
          </a:p>
          <a:p>
            <a:pPr marL="342900" indent="-342900" algn="l">
              <a:buFont typeface="Arial" panose="020B0604020202020204" pitchFamily="34" charset="0"/>
              <a:buChar char="•"/>
            </a:pPr>
            <a:r>
              <a:rPr lang="en-GB" sz="1600" b="1" dirty="0"/>
              <a:t>Maths challenge experience</a:t>
            </a:r>
          </a:p>
          <a:p>
            <a:pPr marL="342900" indent="-342900" algn="l">
              <a:buFont typeface="Arial" panose="020B0604020202020204" pitchFamily="34" charset="0"/>
              <a:buChar char="•"/>
            </a:pPr>
            <a:r>
              <a:rPr lang="en-GB" sz="1600" b="1" dirty="0" err="1"/>
              <a:t>Ising</a:t>
            </a:r>
            <a:r>
              <a:rPr lang="en-GB" sz="1600" b="1" dirty="0"/>
              <a:t> Pop</a:t>
            </a:r>
          </a:p>
          <a:p>
            <a:pPr marL="342900" indent="-342900" algn="l">
              <a:buFont typeface="Arial" panose="020B0604020202020204" pitchFamily="34" charset="0"/>
              <a:buChar char="•"/>
            </a:pPr>
            <a:r>
              <a:rPr lang="en-GB" sz="1600" b="1" dirty="0"/>
              <a:t>Trombone experience</a:t>
            </a:r>
          </a:p>
          <a:p>
            <a:pPr marL="342900" indent="-342900" algn="l">
              <a:buFont typeface="Arial" panose="020B0604020202020204" pitchFamily="34" charset="0"/>
              <a:buChar char="•"/>
            </a:pPr>
            <a:r>
              <a:rPr lang="en-GB" sz="1600" b="1" dirty="0"/>
              <a:t>Harpist experience</a:t>
            </a:r>
          </a:p>
          <a:p>
            <a:pPr marL="342900" indent="-342900" algn="l">
              <a:buFont typeface="Arial" panose="020B0604020202020204" pitchFamily="34" charset="0"/>
              <a:buChar char="•"/>
            </a:pPr>
            <a:r>
              <a:rPr lang="en-GB" sz="1600" b="1" dirty="0"/>
              <a:t>Drumming workshop</a:t>
            </a:r>
          </a:p>
          <a:p>
            <a:pPr marL="342900" indent="-342900" algn="l">
              <a:buFont typeface="Arial" panose="020B0604020202020204" pitchFamily="34" charset="0"/>
              <a:buChar char="•"/>
            </a:pPr>
            <a:r>
              <a:rPr lang="en-GB" sz="1600" b="1" dirty="0"/>
              <a:t>In the net experience</a:t>
            </a:r>
          </a:p>
          <a:p>
            <a:pPr marL="342900" indent="-342900" algn="l">
              <a:buFont typeface="Arial" panose="020B0604020202020204" pitchFamily="34" charset="0"/>
              <a:buChar char="•"/>
            </a:pPr>
            <a:r>
              <a:rPr lang="en-GB" sz="1600" b="1" dirty="0"/>
              <a:t>Cheltenham festival</a:t>
            </a:r>
          </a:p>
          <a:p>
            <a:pPr marL="342900" indent="-342900" algn="l">
              <a:buFont typeface="Arial" panose="020B0604020202020204" pitchFamily="34" charset="0"/>
              <a:buChar char="•"/>
            </a:pPr>
            <a:r>
              <a:rPr lang="en-GB" sz="1600" b="1" dirty="0"/>
              <a:t>Village hall experience </a:t>
            </a:r>
          </a:p>
          <a:p>
            <a:pPr marL="342900" indent="-342900" algn="l">
              <a:buFont typeface="Arial" panose="020B0604020202020204" pitchFamily="34" charset="0"/>
              <a:buChar char="•"/>
            </a:pPr>
            <a:r>
              <a:rPr lang="en-GB" sz="1600" b="1" dirty="0"/>
              <a:t>Paralympian gymnast </a:t>
            </a:r>
          </a:p>
          <a:p>
            <a:endParaRPr lang="en-GB" sz="1600" b="1" dirty="0"/>
          </a:p>
          <a:p>
            <a:endParaRPr lang="en-GB" sz="1600" b="1" dirty="0"/>
          </a:p>
          <a:p>
            <a:endParaRPr lang="en-GB" sz="1600"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073692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104" y="1340768"/>
            <a:ext cx="3456384" cy="5873824"/>
          </a:xfrm>
        </p:spPr>
        <p:txBody>
          <a:bodyPr>
            <a:normAutofit fontScale="90000"/>
          </a:bodyPr>
          <a:lstStyle/>
          <a:p>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t/>
            </a:r>
            <a:br>
              <a:rPr lang="en-GB" sz="2000" dirty="0"/>
            </a:br>
            <a:r>
              <a:rPr lang="en-GB" sz="2000" dirty="0">
                <a:solidFill>
                  <a:schemeClr val="bg1"/>
                </a:solidFill>
              </a:rPr>
              <a:t>Our vision remains stronger than ever</a:t>
            </a:r>
            <a:br>
              <a:rPr lang="en-GB" sz="2000" dirty="0">
                <a:solidFill>
                  <a:schemeClr val="bg1"/>
                </a:solidFill>
              </a:rPr>
            </a:br>
            <a:r>
              <a:rPr lang="en-GB" sz="1800" dirty="0">
                <a:solidFill>
                  <a:schemeClr val="bg1"/>
                </a:solidFill>
              </a:rPr>
              <a:t>    </a:t>
            </a:r>
            <a:r>
              <a:rPr lang="en-GB" sz="1600" i="1" dirty="0">
                <a:solidFill>
                  <a:schemeClr val="bg1"/>
                </a:solidFill>
              </a:rPr>
              <a:t>Learning and living as children of God</a:t>
            </a:r>
            <a:r>
              <a:rPr lang="en-GB" sz="1600" dirty="0">
                <a:solidFill>
                  <a:schemeClr val="bg1"/>
                </a:solidFill>
              </a:rPr>
              <a:t/>
            </a:r>
            <a:br>
              <a:rPr lang="en-GB" sz="1600" dirty="0">
                <a:solidFill>
                  <a:schemeClr val="bg1"/>
                </a:solidFill>
              </a:rPr>
            </a:br>
            <a:r>
              <a:rPr lang="en-GB" sz="1600" i="1" dirty="0">
                <a:solidFill>
                  <a:schemeClr val="bg1"/>
                </a:solidFill>
              </a:rPr>
              <a:t> (Ephesians5:1)(You are God’s children whom he loves. Try to be like God)</a:t>
            </a:r>
            <a:br>
              <a:rPr lang="en-GB" sz="1600" i="1" dirty="0">
                <a:solidFill>
                  <a:schemeClr val="bg1"/>
                </a:solidFill>
              </a:rPr>
            </a:br>
            <a:r>
              <a:rPr lang="en-GB" sz="1600" dirty="0">
                <a:solidFill>
                  <a:schemeClr val="bg1"/>
                </a:solidFill>
              </a:rPr>
              <a:t/>
            </a:r>
            <a:br>
              <a:rPr lang="en-GB" sz="1600" dirty="0">
                <a:solidFill>
                  <a:schemeClr val="bg1"/>
                </a:solidFill>
              </a:rPr>
            </a:br>
            <a:r>
              <a:rPr lang="en-GB" sz="900" dirty="0">
                <a:solidFill>
                  <a:schemeClr val="bg1"/>
                </a:solidFill>
              </a:rPr>
              <a:t>          </a:t>
            </a:r>
            <a:r>
              <a:rPr lang="en-GB" sz="1600" i="1" dirty="0">
                <a:solidFill>
                  <a:schemeClr val="bg1"/>
                </a:solidFill>
              </a:rPr>
              <a:t>We serve our community by providing the highest quality education, encouraging understanding of faith and promoting Christian values.  All children can express curiosity, explore big questions, share socially and spiritually with freedom to make good choices underpinned by our values.  Respect, Friendship, Perseverance, Thankfulness, Trust and Truthfulness and our shadow values of Compassion, Courage, Forgiveness, Generosity, Justice and Service</a:t>
            </a:r>
            <a:br>
              <a:rPr lang="en-GB" sz="1600" i="1" dirty="0">
                <a:solidFill>
                  <a:schemeClr val="bg1"/>
                </a:solidFill>
              </a:rPr>
            </a:br>
            <a:r>
              <a:rPr lang="en-GB" sz="1800" i="1" dirty="0">
                <a:solidFill>
                  <a:schemeClr val="bg1"/>
                </a:solidFill>
              </a:rPr>
              <a:t>         </a:t>
            </a:r>
            <a:br>
              <a:rPr lang="en-GB" sz="1800" i="1" dirty="0">
                <a:solidFill>
                  <a:schemeClr val="bg1"/>
                </a:solidFill>
              </a:rPr>
            </a:br>
            <a:r>
              <a:rPr lang="en-GB" sz="1800" dirty="0">
                <a:solidFill>
                  <a:schemeClr val="bg1"/>
                </a:solidFill>
              </a:rPr>
              <a:t/>
            </a:r>
            <a:br>
              <a:rPr lang="en-GB" sz="1800" dirty="0">
                <a:solidFill>
                  <a:schemeClr val="bg1"/>
                </a:solidFill>
              </a:rPr>
            </a:br>
            <a:r>
              <a:rPr lang="en-GB" sz="2800" dirty="0"/>
              <a:t/>
            </a:r>
            <a:br>
              <a:rPr lang="en-GB" sz="2800" dirty="0"/>
            </a:br>
            <a:r>
              <a:rPr lang="en-GB" sz="2800" dirty="0"/>
              <a:t/>
            </a:r>
            <a:br>
              <a:rPr lang="en-GB" sz="2800" dirty="0"/>
            </a:br>
            <a:endParaRPr lang="en-GB" dirty="0"/>
          </a:p>
        </p:txBody>
      </p:sp>
      <p:pic>
        <p:nvPicPr>
          <p:cNvPr id="5" name="irc_mi" descr="http://www.deerhurst.gloucs.sch.uk/public/Content_Management/main/images/OceanUpload38499_1371041636137_compressed.jpg">
            <a:hlinkClick r:id="rId2"/>
          </p:cNvPr>
          <p:cNvPicPr>
            <a:picLocks noGrp="1"/>
          </p:cNvPicPr>
          <p:nvPr>
            <p:ph type="pic" idx="1"/>
          </p:nvPr>
        </p:nvPicPr>
        <p:blipFill>
          <a:blip r:embed="rId3" cstate="print"/>
          <a:srcRect l="98" r="98"/>
          <a:stretch>
            <a:fillRect/>
          </a:stretch>
        </p:blipFill>
        <p:spPr bwMode="auto">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95736" y="1268760"/>
            <a:ext cx="6048672" cy="461665"/>
          </a:xfrm>
          <a:prstGeom prst="rect">
            <a:avLst/>
          </a:prstGeom>
          <a:noFill/>
        </p:spPr>
        <p:txBody>
          <a:bodyPr wrap="square" rtlCol="0">
            <a:spAutoFit/>
          </a:bodyPr>
          <a:lstStyle/>
          <a:p>
            <a:endParaRPr lang="en-GB" sz="2400" b="1" dirty="0"/>
          </a:p>
        </p:txBody>
      </p:sp>
      <p:sp>
        <p:nvSpPr>
          <p:cNvPr id="4" name="TextBox 3"/>
          <p:cNvSpPr txBox="1"/>
          <p:nvPr/>
        </p:nvSpPr>
        <p:spPr>
          <a:xfrm>
            <a:off x="323528" y="0"/>
            <a:ext cx="8424936" cy="747897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l">
              <a:buFont typeface="Arial" pitchFamily="34" charset="0"/>
              <a:buChar char="•"/>
            </a:pPr>
            <a:r>
              <a:rPr lang="en-GB" dirty="0"/>
              <a:t>KS1 </a:t>
            </a:r>
            <a:r>
              <a:rPr lang="en-GB" dirty="0" err="1"/>
              <a:t>Deerhurst</a:t>
            </a:r>
            <a:r>
              <a:rPr lang="en-GB" dirty="0"/>
              <a:t> in KS2 National Tests </a:t>
            </a:r>
            <a:r>
              <a:rPr lang="en-GB" dirty="0">
                <a:solidFill>
                  <a:srgbClr val="00B0F0"/>
                </a:solidFill>
              </a:rPr>
              <a:t>achieved 86%RWM </a:t>
            </a:r>
            <a:r>
              <a:rPr lang="en-GB" dirty="0"/>
              <a:t>(2019) National comparisons RWM 75%</a:t>
            </a:r>
          </a:p>
          <a:p>
            <a:pPr algn="l">
              <a:buFont typeface="Arial" pitchFamily="34" charset="0"/>
              <a:buChar char="•"/>
            </a:pPr>
            <a:r>
              <a:rPr lang="en-GB" sz="1800" b="1" dirty="0">
                <a:solidFill>
                  <a:srgbClr val="00B0F0"/>
                </a:solidFill>
              </a:rPr>
              <a:t>Reading 89%</a:t>
            </a:r>
          </a:p>
          <a:p>
            <a:pPr algn="l">
              <a:buFont typeface="Arial" pitchFamily="34" charset="0"/>
              <a:buChar char="•"/>
            </a:pPr>
            <a:r>
              <a:rPr lang="en-GB" sz="1800" b="1" dirty="0"/>
              <a:t>Nationally: 75%</a:t>
            </a:r>
          </a:p>
          <a:p>
            <a:pPr algn="l">
              <a:buFont typeface="Arial" pitchFamily="34" charset="0"/>
              <a:buChar char="•"/>
            </a:pPr>
            <a:r>
              <a:rPr lang="en-GB" sz="1800" b="1" dirty="0">
                <a:solidFill>
                  <a:srgbClr val="00B0F0"/>
                </a:solidFill>
              </a:rPr>
              <a:t>Writing 89%</a:t>
            </a:r>
          </a:p>
          <a:p>
            <a:pPr algn="l">
              <a:buFont typeface="Arial" pitchFamily="34" charset="0"/>
              <a:buChar char="•"/>
            </a:pPr>
            <a:r>
              <a:rPr lang="en-GB" sz="1800" b="1" dirty="0"/>
              <a:t>Nationally: 69%</a:t>
            </a:r>
          </a:p>
          <a:p>
            <a:pPr algn="l">
              <a:buFont typeface="Arial" pitchFamily="34" charset="0"/>
              <a:buChar char="•"/>
            </a:pPr>
            <a:r>
              <a:rPr lang="en-GB" sz="1800" b="1" dirty="0">
                <a:solidFill>
                  <a:srgbClr val="00B0F0"/>
                </a:solidFill>
              </a:rPr>
              <a:t>Maths 89%</a:t>
            </a:r>
          </a:p>
          <a:p>
            <a:pPr algn="l">
              <a:buFont typeface="Arial" pitchFamily="34" charset="0"/>
              <a:buChar char="•"/>
            </a:pPr>
            <a:r>
              <a:rPr lang="en-GB" sz="1800" b="1" dirty="0"/>
              <a:t>Nationally: 76%</a:t>
            </a:r>
          </a:p>
          <a:p>
            <a:pPr algn="l">
              <a:buFont typeface="Arial" pitchFamily="34" charset="0"/>
              <a:buChar char="•"/>
            </a:pPr>
            <a:r>
              <a:rPr lang="en-GB" sz="1800" b="1" dirty="0">
                <a:solidFill>
                  <a:srgbClr val="00B0F0"/>
                </a:solidFill>
              </a:rPr>
              <a:t>FSM 100% ALL ks1 subjects</a:t>
            </a:r>
          </a:p>
          <a:p>
            <a:pPr algn="l">
              <a:buFont typeface="Arial" pitchFamily="34" charset="0"/>
              <a:buChar char="•"/>
            </a:pPr>
            <a:endParaRPr lang="en-GB" sz="1800" b="1" dirty="0"/>
          </a:p>
          <a:p>
            <a:pPr algn="l">
              <a:buFont typeface="Arial" pitchFamily="34" charset="0"/>
              <a:buChar char="•"/>
            </a:pPr>
            <a:r>
              <a:rPr lang="en-GB" dirty="0"/>
              <a:t>KS2 summary</a:t>
            </a:r>
            <a:r>
              <a:rPr lang="en-GB" sz="1800" dirty="0"/>
              <a:t>: </a:t>
            </a:r>
            <a:r>
              <a:rPr lang="en-GB" sz="1800" b="1" dirty="0">
                <a:solidFill>
                  <a:srgbClr val="00B0F0"/>
                </a:solidFill>
              </a:rPr>
              <a:t>D&amp;A</a:t>
            </a:r>
          </a:p>
          <a:p>
            <a:pPr algn="l">
              <a:buFont typeface="Arial" pitchFamily="34" charset="0"/>
              <a:buChar char="•"/>
            </a:pPr>
            <a:r>
              <a:rPr lang="en-GB" sz="1800" dirty="0"/>
              <a:t> </a:t>
            </a:r>
            <a:r>
              <a:rPr lang="en-GB" sz="1800" b="1" dirty="0">
                <a:solidFill>
                  <a:srgbClr val="00B0F0"/>
                </a:solidFill>
              </a:rPr>
              <a:t>GPs 86% </a:t>
            </a:r>
            <a:r>
              <a:rPr lang="en-GB" sz="1800" b="1" dirty="0" err="1">
                <a:solidFill>
                  <a:srgbClr val="00B0F0"/>
                </a:solidFill>
              </a:rPr>
              <a:t>exs</a:t>
            </a:r>
            <a:r>
              <a:rPr lang="en-GB" sz="1800" b="1" dirty="0">
                <a:solidFill>
                  <a:srgbClr val="00B0F0"/>
                </a:solidFill>
              </a:rPr>
              <a:t>, </a:t>
            </a:r>
            <a:r>
              <a:rPr lang="en-GB" sz="1800" b="1" dirty="0" err="1">
                <a:solidFill>
                  <a:srgbClr val="00B0F0"/>
                </a:solidFill>
              </a:rPr>
              <a:t>fsm</a:t>
            </a:r>
            <a:r>
              <a:rPr lang="en-GB" sz="1800" b="1" dirty="0">
                <a:solidFill>
                  <a:srgbClr val="00B0F0"/>
                </a:solidFill>
              </a:rPr>
              <a:t> 100%  GDS 36% </a:t>
            </a:r>
          </a:p>
          <a:p>
            <a:pPr algn="l">
              <a:buFont typeface="Wingdings" pitchFamily="2" charset="2"/>
              <a:buChar char="§"/>
            </a:pPr>
            <a:r>
              <a:rPr lang="en-GB" sz="1800" dirty="0"/>
              <a:t> </a:t>
            </a:r>
            <a:r>
              <a:rPr lang="en-GB" sz="1800" b="1" dirty="0"/>
              <a:t>National:</a:t>
            </a:r>
            <a:r>
              <a:rPr lang="en-GB" sz="1800" dirty="0"/>
              <a:t> 65% RWM         </a:t>
            </a:r>
            <a:r>
              <a:rPr lang="en-GB" sz="1800" b="1" dirty="0" err="1">
                <a:solidFill>
                  <a:srgbClr val="00B0F0"/>
                </a:solidFill>
              </a:rPr>
              <a:t>Deerhurst</a:t>
            </a:r>
            <a:r>
              <a:rPr lang="en-GB" sz="1800" b="1" dirty="0">
                <a:solidFill>
                  <a:srgbClr val="00B0F0"/>
                </a:solidFill>
              </a:rPr>
              <a:t> &amp; Apperley86% RWM</a:t>
            </a:r>
          </a:p>
          <a:p>
            <a:pPr algn="l">
              <a:buFont typeface="Wingdings" pitchFamily="2" charset="2"/>
              <a:buChar char="§"/>
            </a:pPr>
            <a:r>
              <a:rPr lang="en-GB" sz="1800" dirty="0"/>
              <a:t> </a:t>
            </a:r>
            <a:r>
              <a:rPr lang="en-GB" sz="1800" b="1" dirty="0">
                <a:solidFill>
                  <a:srgbClr val="00B0F0"/>
                </a:solidFill>
              </a:rPr>
              <a:t>Writing 93% </a:t>
            </a:r>
            <a:r>
              <a:rPr lang="en-GB" sz="1800" b="1" dirty="0" err="1">
                <a:solidFill>
                  <a:srgbClr val="00B0F0"/>
                </a:solidFill>
              </a:rPr>
              <a:t>Exs</a:t>
            </a:r>
            <a:r>
              <a:rPr lang="en-GB" sz="1800" b="1" dirty="0">
                <a:solidFill>
                  <a:srgbClr val="00B0F0"/>
                </a:solidFill>
              </a:rPr>
              <a:t>, </a:t>
            </a:r>
            <a:r>
              <a:rPr lang="en-GB" sz="1800" b="1" dirty="0" err="1">
                <a:solidFill>
                  <a:srgbClr val="00B0F0"/>
                </a:solidFill>
              </a:rPr>
              <a:t>fsm</a:t>
            </a:r>
            <a:r>
              <a:rPr lang="en-GB" sz="1800" b="1" dirty="0">
                <a:solidFill>
                  <a:srgbClr val="00B0F0"/>
                </a:solidFill>
              </a:rPr>
              <a:t> 50%  SEN 0% GDS 36% </a:t>
            </a:r>
          </a:p>
          <a:p>
            <a:pPr algn="l">
              <a:buFont typeface="Wingdings" pitchFamily="2" charset="2"/>
              <a:buChar char="§"/>
            </a:pPr>
            <a:r>
              <a:rPr lang="en-GB" sz="1800" dirty="0"/>
              <a:t> </a:t>
            </a:r>
            <a:r>
              <a:rPr lang="en-GB" sz="1800" b="1" dirty="0"/>
              <a:t>National</a:t>
            </a:r>
            <a:r>
              <a:rPr lang="en-GB" sz="1800" dirty="0"/>
              <a:t> :writing 78% 20%</a:t>
            </a:r>
          </a:p>
          <a:p>
            <a:pPr algn="l">
              <a:buFont typeface="Wingdings" pitchFamily="2" charset="2"/>
              <a:buChar char="§"/>
            </a:pPr>
            <a:r>
              <a:rPr lang="en-GB" sz="1800" dirty="0"/>
              <a:t> </a:t>
            </a:r>
            <a:r>
              <a:rPr lang="en-GB" sz="1800" b="1" dirty="0">
                <a:solidFill>
                  <a:srgbClr val="00B0F0"/>
                </a:solidFill>
              </a:rPr>
              <a:t>Maths 93% </a:t>
            </a:r>
            <a:r>
              <a:rPr lang="en-GB" sz="1800" b="1" dirty="0" err="1">
                <a:solidFill>
                  <a:srgbClr val="00B0F0"/>
                </a:solidFill>
              </a:rPr>
              <a:t>Exs</a:t>
            </a:r>
            <a:r>
              <a:rPr lang="en-GB" sz="1800" b="1" dirty="0">
                <a:solidFill>
                  <a:srgbClr val="00B0F0"/>
                </a:solidFill>
              </a:rPr>
              <a:t>, Fsm50% (2) Sen 0% (1)      GDS 36%</a:t>
            </a:r>
          </a:p>
          <a:p>
            <a:pPr algn="l">
              <a:buFont typeface="Wingdings" pitchFamily="2" charset="2"/>
              <a:buChar char="§"/>
            </a:pPr>
            <a:r>
              <a:rPr lang="en-GB" sz="1800" b="1" dirty="0">
                <a:solidFill>
                  <a:schemeClr val="tx1"/>
                </a:solidFill>
              </a:rPr>
              <a:t> National:  </a:t>
            </a:r>
            <a:r>
              <a:rPr lang="en-GB" sz="1800" dirty="0">
                <a:solidFill>
                  <a:schemeClr val="tx1"/>
                </a:solidFill>
              </a:rPr>
              <a:t>Maths  79%  GDS 27%</a:t>
            </a:r>
          </a:p>
          <a:p>
            <a:pPr algn="l">
              <a:buFont typeface="Wingdings" pitchFamily="2" charset="2"/>
              <a:buChar char="§"/>
            </a:pPr>
            <a:r>
              <a:rPr lang="en-GB" sz="1800" dirty="0">
                <a:solidFill>
                  <a:schemeClr val="tx1"/>
                </a:solidFill>
              </a:rPr>
              <a:t> </a:t>
            </a:r>
            <a:r>
              <a:rPr lang="en-GB" sz="1800" b="1" dirty="0">
                <a:solidFill>
                  <a:srgbClr val="00B0F0"/>
                </a:solidFill>
              </a:rPr>
              <a:t>Reading86% </a:t>
            </a:r>
            <a:r>
              <a:rPr lang="en-GB" sz="1800" b="1" dirty="0" err="1">
                <a:solidFill>
                  <a:srgbClr val="00B0F0"/>
                </a:solidFill>
              </a:rPr>
              <a:t>Exs</a:t>
            </a:r>
            <a:r>
              <a:rPr lang="en-GB" sz="1800" b="1" dirty="0">
                <a:solidFill>
                  <a:srgbClr val="00B0F0"/>
                </a:solidFill>
              </a:rPr>
              <a:t>, </a:t>
            </a:r>
            <a:r>
              <a:rPr lang="en-GB" sz="1800" b="1" dirty="0" err="1">
                <a:solidFill>
                  <a:srgbClr val="00B0F0"/>
                </a:solidFill>
              </a:rPr>
              <a:t>fsm</a:t>
            </a:r>
            <a:r>
              <a:rPr lang="en-GB" sz="1800" b="1" dirty="0">
                <a:solidFill>
                  <a:srgbClr val="00B0F0"/>
                </a:solidFill>
              </a:rPr>
              <a:t> 50%(2) Sen 0% (1)       GDS 36%              </a:t>
            </a:r>
          </a:p>
          <a:p>
            <a:pPr algn="l">
              <a:buFont typeface="Wingdings" pitchFamily="2" charset="2"/>
              <a:buChar char="§"/>
            </a:pPr>
            <a:r>
              <a:rPr lang="en-GB" sz="1800" dirty="0"/>
              <a:t> National:   Reading 73%</a:t>
            </a:r>
            <a:br>
              <a:rPr lang="en-GB" sz="1800" dirty="0"/>
            </a:br>
            <a:endParaRPr lang="en-GB" dirty="0"/>
          </a:p>
          <a:p>
            <a:pPr algn="l">
              <a:buFont typeface="Arial" pitchFamily="34" charset="0"/>
              <a:buChar char="•"/>
            </a:pPr>
            <a:r>
              <a:rPr lang="en-GB" dirty="0"/>
              <a:t>EYFS: </a:t>
            </a:r>
          </a:p>
          <a:p>
            <a:pPr algn="l">
              <a:buFont typeface="Arial" pitchFamily="34" charset="0"/>
              <a:buChar char="•"/>
            </a:pPr>
            <a:endParaRPr lang="en-GB" dirty="0"/>
          </a:p>
          <a:p>
            <a:pPr algn="l">
              <a:buFont typeface="Arial" pitchFamily="34" charset="0"/>
              <a:buChar char="•"/>
            </a:pPr>
            <a:endParaRPr lang="en-GB" dirty="0"/>
          </a:p>
          <a:p>
            <a:pPr algn="l">
              <a:buFont typeface="Arial" pitchFamily="34" charset="0"/>
              <a:buChar char="•"/>
            </a:pPr>
            <a:endParaRPr lang="en-GB" dirty="0"/>
          </a:p>
        </p:txBody>
      </p:sp>
      <p:sp>
        <p:nvSpPr>
          <p:cNvPr id="18433" name="Rectangle 1"/>
          <p:cNvSpPr>
            <a:spLocks noChangeArrowheads="1"/>
          </p:cNvSpPr>
          <p:nvPr/>
        </p:nvSpPr>
        <p:spPr bwMode="auto">
          <a:xfrm>
            <a:off x="1115616" y="5877272"/>
            <a:ext cx="662473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lang="en-GB" sz="1400" dirty="0">
              <a:latin typeface="Comic Sans MS" pitchFamily="66"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GB" sz="14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The county GLD for 2019 was 72%   </a:t>
            </a:r>
            <a:r>
              <a:rPr kumimoji="0" lang="en-GB" sz="1400" b="1" i="0" u="none" strike="noStrike" cap="none" normalizeH="0" baseline="0" dirty="0">
                <a:ln>
                  <a:noFill/>
                </a:ln>
                <a:solidFill>
                  <a:srgbClr val="00B0F0"/>
                </a:solidFill>
                <a:effectLst/>
                <a:latin typeface="Comic Sans MS" pitchFamily="66" charset="0"/>
                <a:ea typeface="Times New Roman" pitchFamily="18" charset="0"/>
                <a:cs typeface="Arial" pitchFamily="34" charset="0"/>
              </a:rPr>
              <a:t>D&amp;A 92%</a:t>
            </a:r>
          </a:p>
          <a:p>
            <a:pPr marL="0" marR="0" lvl="0" indent="0" algn="l" defTabSz="914400" rtl="0" eaLnBrk="1" fontAlgn="base" latinLnBrk="0" hangingPunct="1">
              <a:lnSpc>
                <a:spcPct val="100000"/>
              </a:lnSpc>
              <a:spcBef>
                <a:spcPct val="0"/>
              </a:spcBef>
              <a:spcAft>
                <a:spcPct val="0"/>
              </a:spcAft>
              <a:buClrTx/>
              <a:buSzTx/>
              <a:buFontTx/>
              <a:buChar char="•"/>
              <a:tabLst/>
            </a:pPr>
            <a:r>
              <a:rPr lang="en-GB" sz="1400" b="1" dirty="0">
                <a:solidFill>
                  <a:srgbClr val="00B0F0"/>
                </a:solidFill>
                <a:latin typeface="Comic Sans MS" pitchFamily="66" charset="0"/>
                <a:ea typeface="Times New Roman" pitchFamily="18" charset="0"/>
                <a:cs typeface="Arial" pitchFamily="34" charset="0"/>
              </a:rPr>
              <a:t>Phonics 100% </a:t>
            </a:r>
            <a:r>
              <a:rPr lang="en-GB" sz="1400" b="1" dirty="0">
                <a:latin typeface="Comic Sans MS" pitchFamily="66" charset="0"/>
                <a:ea typeface="Times New Roman" pitchFamily="18" charset="0"/>
                <a:cs typeface="Arial" pitchFamily="34" charset="0"/>
              </a:rPr>
              <a:t>Nat 82%</a:t>
            </a:r>
            <a:endParaRPr kumimoji="0" lang="en-GB" sz="1400" b="1" i="0" u="none" strike="noStrike" cap="none" normalizeH="0" baseline="0" dirty="0">
              <a:ln>
                <a:noFill/>
              </a:ln>
              <a:effectLst/>
              <a:latin typeface="Comic Sans MS" pitchFamily="66" charset="0"/>
              <a:ea typeface="Times New Roman"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88640"/>
            <a:ext cx="5105400" cy="1656184"/>
          </a:xfrm>
        </p:spPr>
        <p:txBody>
          <a:bodyPr/>
          <a:lstStyle/>
          <a:p>
            <a:pPr algn="ctr"/>
            <a:r>
              <a:rPr lang="en-GB" dirty="0"/>
              <a:t>Little Deers</a:t>
            </a:r>
          </a:p>
        </p:txBody>
      </p:sp>
      <p:sp>
        <p:nvSpPr>
          <p:cNvPr id="3" name="Subtitle 2"/>
          <p:cNvSpPr>
            <a:spLocks noGrp="1"/>
          </p:cNvSpPr>
          <p:nvPr>
            <p:ph type="subTitle" idx="1"/>
          </p:nvPr>
        </p:nvSpPr>
        <p:spPr>
          <a:xfrm>
            <a:off x="467544" y="2420888"/>
            <a:ext cx="7857660" cy="2448272"/>
          </a:xfrm>
        </p:spPr>
        <p:txBody>
          <a:bodyPr>
            <a:noAutofit/>
          </a:bodyPr>
          <a:lstStyle/>
          <a:p>
            <a:pPr algn="l"/>
            <a:r>
              <a:rPr lang="en-GB" sz="2800" b="1" dirty="0">
                <a:solidFill>
                  <a:schemeClr val="tx1"/>
                </a:solidFill>
              </a:rPr>
              <a:t>Three days of opening is very strong and remains to be so. Jenny and Sandra work relentlessly at providing a wonderful experience for the pre-school children. Thank you to everyone who organises the fundraising events.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412776"/>
            <a:ext cx="6624736" cy="2677656"/>
          </a:xfrm>
          <a:prstGeom prst="rect">
            <a:avLst/>
          </a:prstGeom>
          <a:noFill/>
        </p:spPr>
        <p:txBody>
          <a:bodyPr wrap="square" rtlCol="0">
            <a:spAutoFit/>
          </a:bodyPr>
          <a:lstStyle/>
          <a:p>
            <a:r>
              <a:rPr lang="en-GB" dirty="0"/>
              <a:t>Budgets and Funding</a:t>
            </a:r>
          </a:p>
          <a:p>
            <a:endParaRPr lang="en-GB" dirty="0"/>
          </a:p>
          <a:p>
            <a:r>
              <a:rPr lang="en-GB" dirty="0"/>
              <a:t>Last year school was capped £32,000 and the previous year £39,000. This is a result of fairer funding. At the time of writing this document I have had no notice about future funding. Budgets are always tight. </a:t>
            </a:r>
          </a:p>
        </p:txBody>
      </p:sp>
    </p:spTree>
    <p:extLst>
      <p:ext uri="{BB962C8B-B14F-4D97-AF65-F5344CB8AC3E}">
        <p14:creationId xmlns:p14="http://schemas.microsoft.com/office/powerpoint/2010/main" val="274863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563372517"/>
              </p:ext>
            </p:extLst>
          </p:nvPr>
        </p:nvGraphicFramePr>
        <p:xfrm>
          <a:off x="1115616" y="1124744"/>
          <a:ext cx="60486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820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12524062"/>
              </p:ext>
            </p:extLst>
          </p:nvPr>
        </p:nvGraphicFramePr>
        <p:xfrm>
          <a:off x="1331640" y="1052736"/>
          <a:ext cx="604867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9964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37260969"/>
              </p:ext>
            </p:extLst>
          </p:nvPr>
        </p:nvGraphicFramePr>
        <p:xfrm>
          <a:off x="1475656" y="1124744"/>
          <a:ext cx="5734050" cy="444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847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78737374"/>
              </p:ext>
            </p:extLst>
          </p:nvPr>
        </p:nvGraphicFramePr>
        <p:xfrm>
          <a:off x="539553" y="620688"/>
          <a:ext cx="6894710" cy="4974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853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48785877"/>
              </p:ext>
            </p:extLst>
          </p:nvPr>
        </p:nvGraphicFramePr>
        <p:xfrm>
          <a:off x="827585" y="692696"/>
          <a:ext cx="6606678" cy="4902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097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727</TotalTime>
  <Words>777</Words>
  <Application>Microsoft Office PowerPoint</Application>
  <PresentationFormat>On-screen Show (4:3)</PresentationFormat>
  <Paragraphs>112</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PowerPoint Presentation</vt:lpstr>
      <vt:lpstr>PowerPoint Presentation</vt:lpstr>
      <vt:lpstr>Little Deers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Our vision remains stronger than ever     Learning and living as children of God  (Ephesians5:1)(You are God’s children whom he loves. Try to be like God)            We serve our community by providing the highest quality education, encouraging understanding of faith and promoting Christian values.  All children can express curiosity, explore big questions, share socially and spiritually with freedom to make good choices underpinned by our values.  Respect, Friendship, Perseverance, Thankfulness, Trust and Truthfulness and our shadow values of Compassion, Courage, Forgiveness, Generosity, Justice and Service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Windows User</dc:creator>
  <cp:lastModifiedBy>Mrs S Mottram</cp:lastModifiedBy>
  <cp:revision>38</cp:revision>
  <dcterms:created xsi:type="dcterms:W3CDTF">2014-11-22T09:21:16Z</dcterms:created>
  <dcterms:modified xsi:type="dcterms:W3CDTF">2019-10-17T08:34:26Z</dcterms:modified>
</cp:coreProperties>
</file>